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85"/>
  </p:notesMasterIdLst>
  <p:sldIdLst>
    <p:sldId id="260" r:id="rId6"/>
    <p:sldId id="424" r:id="rId7"/>
    <p:sldId id="268" r:id="rId8"/>
    <p:sldId id="539" r:id="rId9"/>
    <p:sldId id="545" r:id="rId10"/>
    <p:sldId id="585" r:id="rId11"/>
    <p:sldId id="444" r:id="rId12"/>
    <p:sldId id="543" r:id="rId13"/>
    <p:sldId id="586" r:id="rId14"/>
    <p:sldId id="633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62" r:id="rId25"/>
    <p:sldId id="599" r:id="rId26"/>
    <p:sldId id="563" r:id="rId27"/>
    <p:sldId id="600" r:id="rId28"/>
    <p:sldId id="564" r:id="rId29"/>
    <p:sldId id="598" r:id="rId30"/>
    <p:sldId id="572" r:id="rId31"/>
    <p:sldId id="569" r:id="rId32"/>
    <p:sldId id="606" r:id="rId33"/>
    <p:sldId id="601" r:id="rId34"/>
    <p:sldId id="604" r:id="rId35"/>
    <p:sldId id="602" r:id="rId36"/>
    <p:sldId id="609" r:id="rId37"/>
    <p:sldId id="605" r:id="rId38"/>
    <p:sldId id="565" r:id="rId39"/>
    <p:sldId id="607" r:id="rId40"/>
    <p:sldId id="610" r:id="rId41"/>
    <p:sldId id="608" r:id="rId42"/>
    <p:sldId id="611" r:id="rId43"/>
    <p:sldId id="573" r:id="rId44"/>
    <p:sldId id="575" r:id="rId45"/>
    <p:sldId id="576" r:id="rId46"/>
    <p:sldId id="577" r:id="rId47"/>
    <p:sldId id="578" r:id="rId48"/>
    <p:sldId id="612" r:id="rId49"/>
    <p:sldId id="580" r:id="rId50"/>
    <p:sldId id="579" r:id="rId51"/>
    <p:sldId id="581" r:id="rId52"/>
    <p:sldId id="613" r:id="rId53"/>
    <p:sldId id="582" r:id="rId54"/>
    <p:sldId id="614" r:id="rId55"/>
    <p:sldId id="583" r:id="rId56"/>
    <p:sldId id="615" r:id="rId57"/>
    <p:sldId id="616" r:id="rId58"/>
    <p:sldId id="617" r:id="rId59"/>
    <p:sldId id="618" r:id="rId60"/>
    <p:sldId id="625" r:id="rId61"/>
    <p:sldId id="619" r:id="rId62"/>
    <p:sldId id="620" r:id="rId63"/>
    <p:sldId id="621" r:id="rId64"/>
    <p:sldId id="622" r:id="rId65"/>
    <p:sldId id="623" r:id="rId66"/>
    <p:sldId id="624" r:id="rId67"/>
    <p:sldId id="627" r:id="rId68"/>
    <p:sldId id="626" r:id="rId69"/>
    <p:sldId id="628" r:id="rId70"/>
    <p:sldId id="535" r:id="rId71"/>
    <p:sldId id="629" r:id="rId72"/>
    <p:sldId id="630" r:id="rId73"/>
    <p:sldId id="632" r:id="rId74"/>
    <p:sldId id="584" r:id="rId75"/>
    <p:sldId id="487" r:id="rId76"/>
    <p:sldId id="488" r:id="rId77"/>
    <p:sldId id="532" r:id="rId78"/>
    <p:sldId id="550" r:id="rId79"/>
    <p:sldId id="567" r:id="rId80"/>
    <p:sldId id="568" r:id="rId81"/>
    <p:sldId id="413" r:id="rId82"/>
    <p:sldId id="418" r:id="rId83"/>
    <p:sldId id="417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7BDEAADC-4A18-444C-BFF8-5CE744FBE439}">
          <p14:sldIdLst>
            <p14:sldId id="260"/>
            <p14:sldId id="424"/>
            <p14:sldId id="268"/>
          </p14:sldIdLst>
        </p14:section>
        <p14:section name="01emmet语法" id="{57C743D5-A88F-433F-AB52-88FD602808F3}">
          <p14:sldIdLst>
            <p14:sldId id="539"/>
            <p14:sldId id="545"/>
            <p14:sldId id="585"/>
            <p14:sldId id="444"/>
            <p14:sldId id="543"/>
            <p14:sldId id="586"/>
          </p14:sldIdLst>
        </p14:section>
        <p14:section name="02.组合选择器" id="{F15FB18E-4874-4A2F-9F87-E6DEFD985AFC}">
          <p14:sldIdLst>
            <p14:sldId id="633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文档流与显示方式" id="{9AB4216A-B15F-45D9-B8CA-C6B32C7EADEF}">
          <p14:sldIdLst>
            <p14:sldId id="562"/>
            <p14:sldId id="599"/>
            <p14:sldId id="563"/>
          </p14:sldIdLst>
        </p14:section>
        <p14:section name="元素的显示模式" id="{3BC8D306-8B96-4A24-AE9D-1A3583F796B6}">
          <p14:sldIdLst>
            <p14:sldId id="600"/>
            <p14:sldId id="564"/>
            <p14:sldId id="598"/>
            <p14:sldId id="572"/>
            <p14:sldId id="569"/>
            <p14:sldId id="606"/>
          </p14:sldIdLst>
        </p14:section>
        <p14:section name="显示模式的转换" id="{88F3AA00-7114-443F-8076-1AB2212F5875}">
          <p14:sldIdLst>
            <p14:sldId id="601"/>
            <p14:sldId id="604"/>
          </p14:sldIdLst>
        </p14:section>
        <p14:section name="块级元素的特殊处理" id="{DF1D086C-7D22-4EC7-AABF-CF5ABA908941}">
          <p14:sldIdLst>
            <p14:sldId id="602"/>
            <p14:sldId id="609"/>
            <p14:sldId id="605"/>
            <p14:sldId id="565"/>
            <p14:sldId id="607"/>
            <p14:sldId id="610"/>
            <p14:sldId id="608"/>
            <p14:sldId id="611"/>
          </p14:sldIdLst>
        </p14:section>
        <p14:section name="浮动" id="{90149648-E914-49E3-A484-2F51A9BDDEDD}">
          <p14:sldIdLst>
            <p14:sldId id="573"/>
            <p14:sldId id="575"/>
            <p14:sldId id="576"/>
            <p14:sldId id="577"/>
            <p14:sldId id="578"/>
            <p14:sldId id="612"/>
          </p14:sldIdLst>
        </p14:section>
        <p14:section name="浮动特点" id="{D9DD9A83-3150-4140-B8C1-080E28303D43}">
          <p14:sldIdLst>
            <p14:sldId id="580"/>
            <p14:sldId id="579"/>
            <p14:sldId id="581"/>
            <p14:sldId id="613"/>
            <p14:sldId id="582"/>
            <p14:sldId id="614"/>
            <p14:sldId id="583"/>
            <p14:sldId id="615"/>
          </p14:sldIdLst>
        </p14:section>
        <p14:section name="清除浮动" id="{FA0A170A-D07F-452F-B69E-2CF9D0A55E8D}">
          <p14:sldIdLst>
            <p14:sldId id="616"/>
            <p14:sldId id="617"/>
            <p14:sldId id="618"/>
            <p14:sldId id="625"/>
            <p14:sldId id="619"/>
            <p14:sldId id="620"/>
            <p14:sldId id="621"/>
            <p14:sldId id="622"/>
            <p14:sldId id="623"/>
            <p14:sldId id="624"/>
            <p14:sldId id="627"/>
            <p14:sldId id="626"/>
            <p14:sldId id="628"/>
          </p14:sldIdLst>
        </p14:section>
        <p14:section name="综合案例1" id="{4B9ED1B5-E5FA-47BF-BAB2-803689CC82CC}">
          <p14:sldIdLst>
            <p14:sldId id="535"/>
            <p14:sldId id="629"/>
          </p14:sldIdLst>
        </p14:section>
        <p14:section name="综合案例2" id="{9975892C-DAAD-42F3-8056-81C94B617FCB}">
          <p14:sldIdLst>
            <p14:sldId id="630"/>
            <p14:sldId id="632"/>
          </p14:sldIdLst>
        </p14:section>
        <p14:section name="04.浮动应用场景" id="{7BEF5089-4758-4B29-B82F-8AF5ECBBE3EF}">
          <p14:sldIdLst>
            <p14:sldId id="584"/>
          </p14:sldIdLst>
        </p14:section>
        <p14:section name="总结" id="{CD7DCD6D-2576-4FB7-B989-A1ABFDAFD611}">
          <p14:sldIdLst>
            <p14:sldId id="487"/>
            <p14:sldId id="488"/>
          </p14:sldIdLst>
        </p14:section>
        <p14:section name="草稿资料" id="{A25A9C04-870E-4B62-BA2B-6EB8E018944E}">
          <p14:sldIdLst>
            <p14:sldId id="532"/>
            <p14:sldId id="550"/>
            <p14:sldId id="567"/>
            <p14:sldId id="568"/>
            <p14:sldId id="413"/>
            <p14:sldId id="418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00000"/>
    <a:srgbClr val="E7F1FA"/>
    <a:srgbClr val="0000C4"/>
    <a:srgbClr val="F13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4" autoAdjust="0"/>
    <p:restoredTop sz="91892" autoAdjust="0"/>
  </p:normalViewPr>
  <p:slideViewPr>
    <p:cSldViewPr snapToGrid="0">
      <p:cViewPr varScale="1">
        <p:scale>
          <a:sx n="83" d="100"/>
          <a:sy n="83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7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html</a:t>
            </a:r>
            <a:r>
              <a:rPr lang="zh-CN" altLang="en-US"/>
              <a:t>标签语言编写的文件，用浏览器打开，就可以看到界面了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基本结构：</a:t>
            </a:r>
            <a:r>
              <a:rPr lang="en-US" altLang="zh-CN"/>
              <a:t>html - head , body , </a:t>
            </a:r>
            <a:r>
              <a:rPr lang="zh-CN" altLang="en-US"/>
              <a:t>语法规范：双标签 和 单标签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开发环境：</a:t>
            </a:r>
            <a:r>
              <a:rPr lang="en-US" altLang="zh-CN"/>
              <a:t>vscode</a:t>
            </a:r>
          </a:p>
          <a:p>
            <a:r>
              <a:rPr lang="en-US" altLang="zh-CN"/>
              <a:t>4.html</a:t>
            </a:r>
            <a:r>
              <a:rPr lang="zh-CN" altLang="en-US"/>
              <a:t>常用标签 ：标题、注释、段落、换行、无序列表、有序列表、自定义列表、图片、相对路径、音频和视频、超链接、符号实体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4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12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7562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6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775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3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9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4" r:id="rId3"/>
    <p:sldLayoutId id="2147483695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90" r:id="rId11"/>
    <p:sldLayoutId id="2147483693" r:id="rId12"/>
    <p:sldLayoutId id="214748369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41627759-845F-4D77-B776-6ECCB8DAD9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6C9866F8-6741-4BBD-A9D1-603623D3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0CCD97-6AA9-4169-958D-B6611669721A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536390-9CC7-40A6-871F-2054FCA681D7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Day04 </a:t>
            </a:r>
            <a:r>
              <a:rPr lang="zh-CN" altLang="en-US"/>
              <a:t>组合选择器与浮动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404040"/>
                </a:solidFill>
              </a:rPr>
              <a:t>Emmet </a:t>
            </a:r>
            <a:r>
              <a:rPr lang="zh-CN" altLang="en-US">
                <a:solidFill>
                  <a:srgbClr val="404040"/>
                </a:solidFill>
              </a:rPr>
              <a:t>语法</a:t>
            </a:r>
            <a:endParaRPr lang="en-US" altLang="zh-CN">
              <a:solidFill>
                <a:srgbClr val="40404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组合选择器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文档流与元素类型</a:t>
            </a:r>
            <a:endParaRPr lang="en-US" altLang="zh-CN"/>
          </a:p>
          <a:p>
            <a:r>
              <a:rPr lang="zh-CN" altLang="en-US"/>
              <a:t>元素的显示方式</a:t>
            </a:r>
            <a:endParaRPr lang="en-US" altLang="zh-CN"/>
          </a:p>
          <a:p>
            <a:r>
              <a:rPr lang="zh-CN" altLang="en-US"/>
              <a:t>浮动与清除浮动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248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组合选择器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761322" cy="209266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后代选择器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并集选择器</a:t>
            </a:r>
            <a:endParaRPr lang="en-US" altLang="zh-CN"/>
          </a:p>
          <a:p>
            <a:pPr marL="434975" indent="-342900">
              <a:tabLst>
                <a:tab pos="92075" algn="l"/>
              </a:tabLst>
            </a:pPr>
            <a:r>
              <a:rPr lang="zh-CN" altLang="en-US"/>
              <a:t>交集选择器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9464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6264565" cy="9475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6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2264154"/>
            <a:chOff x="8047298" y="1558613"/>
            <a:chExt cx="2384827" cy="224676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3"/>
              <a:ext cx="2355666" cy="2246769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2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0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0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1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34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7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3469507"/>
            <a:chOff x="8047298" y="1558612"/>
            <a:chExt cx="2384827" cy="34428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2"/>
              <a:ext cx="2355666" cy="344286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3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1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1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2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FF9DE65-930C-46EB-A933-A0233A5D379C}"/>
              </a:ext>
            </a:extLst>
          </p:cNvPr>
          <p:cNvGrpSpPr/>
          <p:nvPr/>
        </p:nvGrpSpPr>
        <p:grpSpPr>
          <a:xfrm>
            <a:off x="5728081" y="3921846"/>
            <a:ext cx="4006227" cy="954107"/>
            <a:chOff x="5728081" y="3921845"/>
            <a:chExt cx="4006227" cy="95410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7007140" y="3921845"/>
              <a:ext cx="27271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BBC2FA0-F71B-4895-BFB9-15A19AA24C7F}"/>
                </a:ext>
              </a:extLst>
            </p:cNvPr>
            <p:cNvGrpSpPr/>
            <p:nvPr/>
          </p:nvGrpSpPr>
          <p:grpSpPr>
            <a:xfrm>
              <a:off x="5728081" y="4077137"/>
              <a:ext cx="1135454" cy="654883"/>
              <a:chOff x="7009363" y="1688766"/>
              <a:chExt cx="1135454" cy="1901632"/>
            </a:xfrm>
          </p:grpSpPr>
          <p:sp>
            <p:nvSpPr>
              <p:cNvPr id="45" name="左大括号 44">
                <a:extLst>
                  <a:ext uri="{FF2B5EF4-FFF2-40B4-BE49-F238E27FC236}">
                    <a16:creationId xmlns:a16="http://schemas.microsoft.com/office/drawing/2014/main" id="{45E4C41C-597D-4389-A47B-8F591E24D7BA}"/>
                  </a:ext>
                </a:extLst>
              </p:cNvPr>
              <p:cNvSpPr/>
              <p:nvPr/>
            </p:nvSpPr>
            <p:spPr>
              <a:xfrm>
                <a:off x="7860145" y="1688766"/>
                <a:ext cx="284672" cy="190163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31A041-CA32-49F8-AD52-66E724A75DB8}"/>
                  </a:ext>
                </a:extLst>
              </p:cNvPr>
              <p:cNvSpPr txBox="1"/>
              <p:nvPr/>
            </p:nvSpPr>
            <p:spPr>
              <a:xfrm>
                <a:off x="7009363" y="2176228"/>
                <a:ext cx="1092465" cy="893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父代兄弟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ul </a:t>
            </a:r>
            <a:r>
              <a:rPr lang="zh-CN" altLang="en-US">
                <a:ea typeface="阿里巴巴普惠体" panose="00020600040101010101"/>
              </a:rPr>
              <a:t>中 所有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028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li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81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7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3469507"/>
            <a:chOff x="8047298" y="1558612"/>
            <a:chExt cx="2384827" cy="34428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2"/>
              <a:ext cx="2355666" cy="344286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3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1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1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2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FF9DE65-930C-46EB-A933-A0233A5D379C}"/>
              </a:ext>
            </a:extLst>
          </p:cNvPr>
          <p:cNvGrpSpPr/>
          <p:nvPr/>
        </p:nvGrpSpPr>
        <p:grpSpPr>
          <a:xfrm>
            <a:off x="5728081" y="3921846"/>
            <a:ext cx="4006227" cy="954107"/>
            <a:chOff x="5728081" y="3921845"/>
            <a:chExt cx="4006227" cy="95410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7007140" y="3921845"/>
              <a:ext cx="27271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BBC2FA0-F71B-4895-BFB9-15A19AA24C7F}"/>
                </a:ext>
              </a:extLst>
            </p:cNvPr>
            <p:cNvGrpSpPr/>
            <p:nvPr/>
          </p:nvGrpSpPr>
          <p:grpSpPr>
            <a:xfrm>
              <a:off x="5728081" y="4077137"/>
              <a:ext cx="1135454" cy="654883"/>
              <a:chOff x="7009363" y="1688766"/>
              <a:chExt cx="1135454" cy="1901632"/>
            </a:xfrm>
          </p:grpSpPr>
          <p:sp>
            <p:nvSpPr>
              <p:cNvPr id="45" name="左大括号 44">
                <a:extLst>
                  <a:ext uri="{FF2B5EF4-FFF2-40B4-BE49-F238E27FC236}">
                    <a16:creationId xmlns:a16="http://schemas.microsoft.com/office/drawing/2014/main" id="{45E4C41C-597D-4389-A47B-8F591E24D7BA}"/>
                  </a:ext>
                </a:extLst>
              </p:cNvPr>
              <p:cNvSpPr/>
              <p:nvPr/>
            </p:nvSpPr>
            <p:spPr>
              <a:xfrm>
                <a:off x="7860145" y="1688766"/>
                <a:ext cx="284672" cy="190163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31A041-CA32-49F8-AD52-66E724A75DB8}"/>
                  </a:ext>
                </a:extLst>
              </p:cNvPr>
              <p:cNvSpPr txBox="1"/>
              <p:nvPr/>
            </p:nvSpPr>
            <p:spPr>
              <a:xfrm>
                <a:off x="7009363" y="2176228"/>
                <a:ext cx="1092465" cy="893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父代兄弟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ul </a:t>
            </a:r>
            <a:r>
              <a:rPr lang="zh-CN" altLang="en-US">
                <a:ea typeface="阿里巴巴普惠体" panose="00020600040101010101"/>
              </a:rPr>
              <a:t>中 所有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父代标签名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子代标签名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5794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5992702" y="1989139"/>
            <a:ext cx="2384827" cy="1978121"/>
            <a:chOff x="5992702" y="1989139"/>
            <a:chExt cx="2384827" cy="19781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92702" y="1989139"/>
              <a:ext cx="2384827" cy="1978121"/>
              <a:chOff x="8047298" y="1558612"/>
              <a:chExt cx="2384827" cy="196293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76459" y="1558612"/>
                <a:ext cx="2355666" cy="1962932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558613"/>
                <a:ext cx="2288193" cy="946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p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戏作小诗君一笑，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从来佳茗似佳人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-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苏轼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&lt;/p&gt;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6021863" y="3013153"/>
              <a:ext cx="22225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并集选择器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作用：可以让</a:t>
            </a:r>
            <a:r>
              <a:rPr lang="zh-CN" altLang="en-US" b="1">
                <a:ea typeface="阿里巴巴普惠体" panose="00020600040101010101"/>
              </a:rPr>
              <a:t>多个选择器</a:t>
            </a:r>
            <a:r>
              <a:rPr lang="zh-CN" altLang="en-US">
                <a:ea typeface="阿里巴巴普惠体" panose="00020600040101010101"/>
              </a:rPr>
              <a:t>共享一套样式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 和 </a:t>
            </a:r>
            <a:r>
              <a:rPr lang="en-US" altLang="zh-CN">
                <a:ea typeface="阿里巴巴普惠体" panose="00020600040101010101"/>
              </a:rPr>
              <a:t>p </a:t>
            </a:r>
            <a:r>
              <a:rPr lang="zh-CN" altLang="en-US">
                <a:ea typeface="阿里巴巴普惠体" panose="00020600040101010101"/>
              </a:rPr>
              <a:t>标签 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p,li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116623" y="1255954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并集选择器</a:t>
            </a:r>
          </a:p>
        </p:txBody>
      </p:sp>
    </p:spTree>
    <p:extLst>
      <p:ext uri="{BB962C8B-B14F-4D97-AF65-F5344CB8AC3E}">
        <p14:creationId xmlns:p14="http://schemas.microsoft.com/office/powerpoint/2010/main" val="227645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5992702" y="1989139"/>
            <a:ext cx="2384827" cy="1978121"/>
            <a:chOff x="5992702" y="1989139"/>
            <a:chExt cx="2384827" cy="19781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92702" y="1989139"/>
              <a:ext cx="2384827" cy="1978121"/>
              <a:chOff x="8047298" y="1558612"/>
              <a:chExt cx="2384827" cy="196293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76459" y="1558612"/>
                <a:ext cx="2355666" cy="1962932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558613"/>
                <a:ext cx="2288193" cy="946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p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戏作小诗君一笑，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从来佳茗似佳人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-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苏轼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&lt;/p&gt;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6021863" y="3013153"/>
              <a:ext cx="22225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并集选择器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作用：可以让</a:t>
            </a:r>
            <a:r>
              <a:rPr lang="zh-CN" altLang="en-US" b="1">
                <a:ea typeface="阿里巴巴普惠体" panose="00020600040101010101"/>
              </a:rPr>
              <a:t>多个选择器</a:t>
            </a:r>
            <a:r>
              <a:rPr lang="zh-CN" altLang="en-US">
                <a:ea typeface="阿里巴巴普惠体" panose="00020600040101010101"/>
              </a:rPr>
              <a:t>共享一套样式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 和 </a:t>
            </a:r>
            <a:r>
              <a:rPr lang="en-US" altLang="zh-CN">
                <a:ea typeface="阿里巴巴普惠体" panose="00020600040101010101"/>
              </a:rPr>
              <a:t>p </a:t>
            </a:r>
            <a:r>
              <a:rPr lang="zh-CN" altLang="en-US">
                <a:ea typeface="阿里巴巴普惠体" panose="00020600040101010101"/>
              </a:rPr>
              <a:t>标签 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1,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069490" y="1246718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并集选择器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4D1991-53BB-49F5-8EEB-2370B3ADDB43}"/>
              </a:ext>
            </a:extLst>
          </p:cNvPr>
          <p:cNvGrpSpPr/>
          <p:nvPr/>
        </p:nvGrpSpPr>
        <p:grpSpPr>
          <a:xfrm>
            <a:off x="1220661" y="6109472"/>
            <a:ext cx="4942687" cy="338554"/>
            <a:chOff x="3477201" y="6127945"/>
            <a:chExt cx="4942687" cy="33855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BC812EF-570E-4EC0-9255-2803DEAC6C9D}"/>
                </a:ext>
              </a:extLst>
            </p:cNvPr>
            <p:cNvSpPr/>
            <p:nvPr/>
          </p:nvSpPr>
          <p:spPr>
            <a:xfrm>
              <a:off x="3721166" y="6127945"/>
              <a:ext cx="4698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并集选择器是一种组合，不限制使用的选择器类型</a:t>
              </a:r>
            </a:p>
          </p:txBody>
        </p:sp>
        <p:sp>
          <p:nvSpPr>
            <p:cNvPr id="17" name="Shape 2399">
              <a:extLst>
                <a:ext uri="{FF2B5EF4-FFF2-40B4-BE49-F238E27FC236}">
                  <a16:creationId xmlns:a16="http://schemas.microsoft.com/office/drawing/2014/main" id="{742BD33B-8044-4F16-9BCE-17BD20290C4D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76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6483389" y="4140622"/>
            <a:ext cx="4088343" cy="2126010"/>
            <a:chOff x="5977632" y="2025945"/>
            <a:chExt cx="4088343" cy="157383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77632" y="2025945"/>
              <a:ext cx="4073273" cy="1573835"/>
              <a:chOff x="8032228" y="1595136"/>
              <a:chExt cx="4073273" cy="156175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32228" y="1595136"/>
                <a:ext cx="4073273" cy="156175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607211"/>
                <a:ext cx="3495286" cy="30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h3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此时此景，我想吟诗一首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&lt;/h3&gt;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5992702" y="2340228"/>
              <a:ext cx="4073273" cy="1184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长了一双土豪的手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可我还是只单身的狗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谁愿做我的女朋友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  <a:p>
              <a:endParaRPr lang="en-US" altLang="zh-CN" sz="1400">
                <a:solidFill>
                  <a:srgbClr val="2196F3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巨大闹钟声！！！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&lt;/p&gt;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8" y="1989139"/>
            <a:ext cx="52578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交集选择器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</a:t>
            </a:r>
            <a:r>
              <a:rPr lang="zh-CN" altLang="en-US"/>
              <a:t>将至少两个选择器连在一起使用（既要还要）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 b="1">
                <a:ea typeface="阿里巴巴普惠体" panose="00020600040101010101"/>
              </a:rPr>
              <a:t>li </a:t>
            </a:r>
            <a:r>
              <a:rPr lang="zh-CN" altLang="en-US" b="1">
                <a:ea typeface="阿里巴巴普惠体" panose="00020600040101010101"/>
              </a:rPr>
              <a:t>标签 </a:t>
            </a:r>
            <a:r>
              <a:rPr lang="zh-CN" altLang="en-US">
                <a:ea typeface="阿里巴巴普惠体" panose="00020600040101010101"/>
              </a:rPr>
              <a:t>中 </a:t>
            </a:r>
            <a:r>
              <a:rPr lang="en-US" altLang="zh-CN" b="1">
                <a:ea typeface="阿里巴巴普惠体" panose="00020600040101010101"/>
              </a:rPr>
              <a:t>class="err" </a:t>
            </a:r>
            <a:r>
              <a:rPr lang="zh-CN" altLang="en-US">
                <a:ea typeface="阿里巴巴普惠体" panose="00020600040101010101"/>
              </a:rPr>
              <a:t>的文字改成红色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li.err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078916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交集选择器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F9B08-A50C-4990-9A05-F36E7C12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31" y="1246527"/>
            <a:ext cx="2173606" cy="2519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1589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6483389" y="4140622"/>
            <a:ext cx="4088343" cy="2126010"/>
            <a:chOff x="5977632" y="2025945"/>
            <a:chExt cx="4088343" cy="157383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77632" y="2025945"/>
              <a:ext cx="4073273" cy="1573835"/>
              <a:chOff x="8032228" y="1595136"/>
              <a:chExt cx="4073273" cy="156175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32228" y="1595136"/>
                <a:ext cx="4073273" cy="156175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607211"/>
                <a:ext cx="3495286" cy="30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h3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此时此景，我想吟诗一首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&lt;/h3&gt;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5992702" y="2340228"/>
              <a:ext cx="4073273" cy="1184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长了一双土豪的手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可我还是只单身的狗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谁愿做我的女朋友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  <a:p>
              <a:endParaRPr lang="en-US" altLang="zh-CN" sz="1400">
                <a:solidFill>
                  <a:srgbClr val="2196F3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巨大闹钟声！！！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&lt;/p&gt;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8" y="1989139"/>
            <a:ext cx="52578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交集选择器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</a:t>
            </a:r>
            <a:r>
              <a:rPr lang="zh-CN" altLang="en-US"/>
              <a:t>将至少两个选择器连在一起使用（既要还要）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 b="1">
                <a:ea typeface="阿里巴巴普惠体" panose="00020600040101010101"/>
              </a:rPr>
              <a:t>li </a:t>
            </a:r>
            <a:r>
              <a:rPr lang="zh-CN" altLang="en-US" b="1">
                <a:ea typeface="阿里巴巴普惠体" panose="00020600040101010101"/>
              </a:rPr>
              <a:t>标签 </a:t>
            </a:r>
            <a:r>
              <a:rPr lang="zh-CN" altLang="en-US">
                <a:ea typeface="阿里巴巴普惠体" panose="00020600040101010101"/>
              </a:rPr>
              <a:t>中 </a:t>
            </a:r>
            <a:r>
              <a:rPr lang="en-US" altLang="zh-CN" b="1">
                <a:ea typeface="阿里巴巴普惠体" panose="00020600040101010101"/>
              </a:rPr>
              <a:t>class="err" </a:t>
            </a:r>
            <a:r>
              <a:rPr lang="zh-CN" altLang="en-US">
                <a:ea typeface="阿里巴巴普惠体" panose="00020600040101010101"/>
              </a:rPr>
              <a:t>的文字改成红色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1"/>
            <a:ext cx="2950101" cy="1627311"/>
            <a:chOff x="1314233" y="3429000"/>
            <a:chExt cx="2950101" cy="162731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0"/>
              <a:ext cx="2950101" cy="1627311"/>
              <a:chOff x="1337942" y="4596386"/>
              <a:chExt cx="2950101" cy="1627311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6"/>
                <a:ext cx="2950101" cy="1600437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标签选择器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类选择器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</a:rPr>
                <a:t>属性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  ...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088343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交集选择器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F9B08-A50C-4990-9A05-F36E7C12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31" y="1246527"/>
            <a:ext cx="2173606" cy="2519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744261-A276-4B5D-972D-C6EBF732F234}"/>
              </a:ext>
            </a:extLst>
          </p:cNvPr>
          <p:cNvGrpSpPr/>
          <p:nvPr/>
        </p:nvGrpSpPr>
        <p:grpSpPr>
          <a:xfrm>
            <a:off x="1220661" y="6109472"/>
            <a:ext cx="3189002" cy="338554"/>
            <a:chOff x="3477201" y="6127945"/>
            <a:chExt cx="3189002" cy="3385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CBB13B-4C18-4CC1-B69E-374BB32AE4B4}"/>
                </a:ext>
              </a:extLst>
            </p:cNvPr>
            <p:cNvSpPr/>
            <p:nvPr/>
          </p:nvSpPr>
          <p:spPr>
            <a:xfrm>
              <a:off x="3721166" y="6127945"/>
              <a:ext cx="29450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交集选择器 中间 不能有空格！</a:t>
              </a:r>
            </a:p>
          </p:txBody>
        </p:sp>
        <p:sp>
          <p:nvSpPr>
            <p:cNvPr id="19" name="Shape 2399">
              <a:extLst>
                <a:ext uri="{FF2B5EF4-FFF2-40B4-BE49-F238E27FC236}">
                  <a16:creationId xmlns:a16="http://schemas.microsoft.com/office/drawing/2014/main" id="{742158F8-15BC-400E-9798-C131A0F7E166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308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组合选择器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742065"/>
            <a:ext cx="2274455" cy="168693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基础选择器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标签选择器</a:t>
            </a:r>
            <a:endParaRPr lang="en-US" altLang="zh-CN"/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类选择器</a:t>
            </a:r>
            <a:endParaRPr lang="en-US" altLang="zh-CN"/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id </a:t>
            </a:r>
            <a:r>
              <a:rPr lang="zh-CN" altLang="en-US"/>
              <a:t>选择器</a:t>
            </a:r>
            <a:endParaRPr lang="en-US" altLang="zh-CN"/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通配符选择器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3B664D-0E3D-4B57-A498-73C8CFFA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38" y="1811720"/>
            <a:ext cx="7666384" cy="28312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68D492-ACA6-4280-BC60-EFC273B6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38" y="4851460"/>
            <a:ext cx="7666384" cy="1478408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6725645-E30C-4DD9-9924-B07415D7540D}"/>
              </a:ext>
            </a:extLst>
          </p:cNvPr>
          <p:cNvSpPr txBox="1">
            <a:spLocks/>
          </p:cNvSpPr>
          <p:nvPr/>
        </p:nvSpPr>
        <p:spPr>
          <a:xfrm>
            <a:off x="962978" y="4747197"/>
            <a:ext cx="2274455" cy="168693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组合选择器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后代选择器</a:t>
            </a:r>
            <a:endParaRPr lang="en-US" altLang="zh-CN"/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并集选择器</a:t>
            </a:r>
            <a:endParaRPr lang="en-US" altLang="zh-CN"/>
          </a:p>
          <a:p>
            <a:pPr marL="536575" lvl="1" indent="-2730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交集选择器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11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6BC4DA-06F3-4ECB-80F4-A78CD718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701" y="2084270"/>
            <a:ext cx="5630484" cy="3336142"/>
          </a:xfrm>
        </p:spPr>
        <p:txBody>
          <a:bodyPr/>
          <a:lstStyle/>
          <a:p>
            <a:r>
              <a:rPr lang="zh-CN" altLang="en-US" sz="1600"/>
              <a:t>掌握 基本 </a:t>
            </a:r>
            <a:r>
              <a:rPr lang="en-US" altLang="zh-CN" sz="1600"/>
              <a:t>Emmet </a:t>
            </a:r>
            <a:r>
              <a:rPr lang="zh-CN" altLang="en-US" sz="1600"/>
              <a:t>语法，能快速生成 </a:t>
            </a:r>
            <a:r>
              <a:rPr lang="en-US" altLang="zh-CN" sz="1600"/>
              <a:t>html</a:t>
            </a:r>
            <a:r>
              <a:rPr lang="zh-CN" altLang="en-US" sz="1600"/>
              <a:t>和</a:t>
            </a:r>
            <a:r>
              <a:rPr lang="en-US" altLang="zh-CN" sz="1600"/>
              <a:t>css</a:t>
            </a:r>
            <a:r>
              <a:rPr lang="zh-CN" altLang="en-US" sz="1600"/>
              <a:t>代码</a:t>
            </a:r>
            <a:endParaRPr lang="en-US" altLang="zh-CN" sz="1600"/>
          </a:p>
          <a:p>
            <a:r>
              <a:rPr lang="zh-CN" altLang="en-US" sz="1600"/>
              <a:t>熟悉 组合选择器的使用</a:t>
            </a:r>
            <a:endParaRPr lang="en-US" altLang="zh-CN" sz="1600"/>
          </a:p>
          <a:p>
            <a:r>
              <a:rPr lang="zh-CN" altLang="en-US" sz="1600"/>
              <a:t>知道不同类型元素的特征</a:t>
            </a:r>
            <a:endParaRPr lang="en-US" altLang="zh-CN" sz="1600"/>
          </a:p>
          <a:p>
            <a:r>
              <a:rPr lang="zh-CN" altLang="en-US" sz="1600"/>
              <a:t>能够处理块级元素的溢出</a:t>
            </a:r>
            <a:endParaRPr lang="en-US" altLang="zh-CN" sz="1600"/>
          </a:p>
          <a:p>
            <a:r>
              <a:rPr lang="zh-CN" altLang="en-US" sz="1600"/>
              <a:t>能够处理文本的换行</a:t>
            </a:r>
            <a:endParaRPr lang="en-US" altLang="zh-CN" sz="1600"/>
          </a:p>
          <a:p>
            <a:r>
              <a:rPr lang="zh-CN" altLang="en-US" sz="1600"/>
              <a:t>知道浮动元素的特征，并利用浮动特征控制布局结构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356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什么是 文档流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元素的显示模式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元素显示模式的转换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块级元素的特殊处理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2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什么是 文档流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元素的显示模式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元素显示模式的转换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块级元素的特殊处理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940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什么是文档流？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15299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文档流：是浏览器在显示（渲染）</a:t>
            </a:r>
            <a:r>
              <a:rPr lang="zh-CN" altLang="en-US">
                <a:solidFill>
                  <a:srgbClr val="C00000"/>
                </a:solidFill>
              </a:rPr>
              <a:t>网页标签</a:t>
            </a:r>
            <a:r>
              <a:rPr lang="zh-CN" altLang="en-US"/>
              <a:t>时所采用的一套</a:t>
            </a:r>
            <a:r>
              <a:rPr lang="zh-CN" altLang="en-US" b="1"/>
              <a:t>排列规则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块级元素 上下排列：独占一行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行内元素 水平排列：默认从左到右，遇到障碍或宽度不够会自动换行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行内块元素 等</a:t>
            </a:r>
            <a:r>
              <a:rPr lang="en-US" altLang="zh-CN"/>
              <a:t>...</a:t>
            </a:r>
            <a:endParaRPr lang="en-US" altLang="zh-CN" b="1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4EB1DD-1375-48A5-AA59-E71684207F34}"/>
              </a:ext>
            </a:extLst>
          </p:cNvPr>
          <p:cNvGrpSpPr/>
          <p:nvPr/>
        </p:nvGrpSpPr>
        <p:grpSpPr>
          <a:xfrm>
            <a:off x="3488705" y="5715791"/>
            <a:ext cx="4567812" cy="338554"/>
            <a:chOff x="3347792" y="4438266"/>
            <a:chExt cx="4567812" cy="33855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F6D11F8-B81B-4710-997C-5592E9E316F5}"/>
                </a:ext>
              </a:extLst>
            </p:cNvPr>
            <p:cNvSpPr/>
            <p:nvPr/>
          </p:nvSpPr>
          <p:spPr>
            <a:xfrm>
              <a:off x="3627251" y="4438266"/>
              <a:ext cx="42883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块级元素？行内元素？行内块元素？什么鬼？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0" name="Shape 2400">
              <a:extLst>
                <a:ext uri="{FF2B5EF4-FFF2-40B4-BE49-F238E27FC236}">
                  <a16:creationId xmlns:a16="http://schemas.microsoft.com/office/drawing/2014/main" id="{37D13AFE-4471-40D4-AF83-8C31243F8ED3}"/>
                </a:ext>
              </a:extLst>
            </p:cNvPr>
            <p:cNvSpPr/>
            <p:nvPr/>
          </p:nvSpPr>
          <p:spPr>
            <a:xfrm>
              <a:off x="3347792" y="446781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C64FE72-1346-49AF-B25D-740E554D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78" y="3519055"/>
            <a:ext cx="2512063" cy="2098311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16652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什么是 文档流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元素的显示模式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元素显示模式的转换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块级元素的特殊处理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56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752273" cy="517190"/>
          </a:xfrm>
        </p:spPr>
        <p:txBody>
          <a:bodyPr/>
          <a:lstStyle/>
          <a:p>
            <a:r>
              <a:rPr lang="zh-CN" altLang="en-US"/>
              <a:t>什么是显示模式？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6107545" cy="32571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元素显示模式：就是 元素</a:t>
            </a:r>
            <a:r>
              <a:rPr lang="en-US" altLang="zh-CN"/>
              <a:t>(</a:t>
            </a:r>
            <a:r>
              <a:rPr lang="zh-CN" altLang="en-US"/>
              <a:t>标签</a:t>
            </a:r>
            <a:r>
              <a:rPr lang="en-US" altLang="zh-CN"/>
              <a:t>) </a:t>
            </a:r>
            <a:r>
              <a:rPr lang="zh-CN" altLang="en-US"/>
              <a:t>以什么方式进行显示，如 ：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div </a:t>
            </a:r>
            <a:r>
              <a:rPr lang="zh-CN" altLang="en-US"/>
              <a:t>独占一行</a:t>
            </a:r>
            <a:endParaRPr lang="en-US" altLang="zh-CN"/>
          </a:p>
          <a:p>
            <a:pPr lvl="1">
              <a:buFontTx/>
              <a:buChar char="-"/>
            </a:pPr>
            <a:r>
              <a:rPr lang="en-US" altLang="zh-CN"/>
              <a:t>span </a:t>
            </a:r>
            <a:r>
              <a:rPr lang="zh-CN" altLang="en-US"/>
              <a:t>不独占一行，一行中可以放多个 </a:t>
            </a:r>
            <a:r>
              <a:rPr lang="en-US" altLang="zh-CN"/>
              <a:t>span</a:t>
            </a:r>
          </a:p>
          <a:p>
            <a:pPr lvl="1">
              <a:buFontTx/>
              <a:buChar char="-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常见元素显示模式类型：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块级元素 </a:t>
            </a:r>
            <a:r>
              <a:rPr lang="en-US" altLang="zh-CN"/>
              <a:t>(</a:t>
            </a:r>
            <a:r>
              <a:rPr lang="zh-CN" altLang="en-US"/>
              <a:t>容器级</a:t>
            </a:r>
            <a:r>
              <a:rPr lang="en-US" altLang="zh-CN"/>
              <a:t>)</a:t>
            </a:r>
            <a:r>
              <a:rPr lang="zh-CN" altLang="en-US"/>
              <a:t> </a:t>
            </a:r>
            <a:endParaRPr lang="en-US" altLang="zh-CN"/>
          </a:p>
          <a:p>
            <a:pPr lvl="1">
              <a:buFontTx/>
              <a:buChar char="-"/>
            </a:pPr>
            <a:r>
              <a:rPr lang="zh-CN" altLang="en-US"/>
              <a:t>行内元素 </a:t>
            </a:r>
            <a:r>
              <a:rPr lang="en-US" altLang="zh-CN"/>
              <a:t>(</a:t>
            </a:r>
            <a:r>
              <a:rPr lang="zh-CN" altLang="en-US"/>
              <a:t>文本级</a:t>
            </a:r>
            <a:r>
              <a:rPr lang="en-US" altLang="zh-CN"/>
              <a:t>)</a:t>
            </a:r>
          </a:p>
          <a:p>
            <a:pPr lvl="1">
              <a:buFontTx/>
              <a:buChar char="-"/>
            </a:pPr>
            <a:r>
              <a:rPr lang="zh-CN" altLang="en-US"/>
              <a:t>行内块元素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550246-E2CC-4843-90A7-BFF935C8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6" y="4856130"/>
            <a:ext cx="7103149" cy="1660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548B72-F9F2-4FF7-9965-7F698711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72" y="1989139"/>
            <a:ext cx="5043055" cy="2091687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79967F-B57D-4962-A7F0-67FE2E174EA2}"/>
              </a:ext>
            </a:extLst>
          </p:cNvPr>
          <p:cNvSpPr/>
          <p:nvPr/>
        </p:nvSpPr>
        <p:spPr>
          <a:xfrm>
            <a:off x="6871853" y="2068945"/>
            <a:ext cx="4950692" cy="43738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208E8E4-1557-4285-A34B-7E930C407AA7}"/>
              </a:ext>
            </a:extLst>
          </p:cNvPr>
          <p:cNvGrpSpPr/>
          <p:nvPr/>
        </p:nvGrpSpPr>
        <p:grpSpPr>
          <a:xfrm>
            <a:off x="6871853" y="2844248"/>
            <a:ext cx="4950692" cy="1236577"/>
            <a:chOff x="6871853" y="2844248"/>
            <a:chExt cx="4950692" cy="12365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E5BBEF6-1C88-4303-8286-478407F9A549}"/>
                </a:ext>
              </a:extLst>
            </p:cNvPr>
            <p:cNvSpPr/>
            <p:nvPr/>
          </p:nvSpPr>
          <p:spPr>
            <a:xfrm>
              <a:off x="6871853" y="2844248"/>
              <a:ext cx="4950692" cy="1236577"/>
            </a:xfrm>
            <a:prstGeom prst="rect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B659F97-1195-4622-A2E0-A8948C65AD30}"/>
                </a:ext>
              </a:extLst>
            </p:cNvPr>
            <p:cNvCxnSpPr/>
            <p:nvPr/>
          </p:nvCxnSpPr>
          <p:spPr>
            <a:xfrm>
              <a:off x="7850909" y="2844248"/>
              <a:ext cx="0" cy="1236577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5179B0B-FCF4-47AA-A980-EFB127CAF9DB}"/>
                </a:ext>
              </a:extLst>
            </p:cNvPr>
            <p:cNvCxnSpPr/>
            <p:nvPr/>
          </p:nvCxnSpPr>
          <p:spPr>
            <a:xfrm>
              <a:off x="8834581" y="2844248"/>
              <a:ext cx="0" cy="1236577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3FAE7AE-36F2-42D4-9F70-A59B2D7A9CDC}"/>
                </a:ext>
              </a:extLst>
            </p:cNvPr>
            <p:cNvCxnSpPr/>
            <p:nvPr/>
          </p:nvCxnSpPr>
          <p:spPr>
            <a:xfrm>
              <a:off x="9832109" y="2844248"/>
              <a:ext cx="0" cy="1236577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F8E198B-46B0-4893-95C0-3942351DAB48}"/>
                </a:ext>
              </a:extLst>
            </p:cNvPr>
            <p:cNvCxnSpPr/>
            <p:nvPr/>
          </p:nvCxnSpPr>
          <p:spPr>
            <a:xfrm>
              <a:off x="10838872" y="2844248"/>
              <a:ext cx="0" cy="1236577"/>
            </a:xfrm>
            <a:prstGeom prst="line">
              <a:avLst/>
            </a:prstGeom>
            <a:ln w="1905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25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元素显示模式的类型 </a:t>
            </a:r>
            <a:r>
              <a:rPr lang="en-US" altLang="zh-CN"/>
              <a:t>- </a:t>
            </a:r>
            <a:r>
              <a:rPr lang="zh-CN" altLang="en-US"/>
              <a:t>块级元素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36972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常见</a:t>
            </a:r>
            <a:r>
              <a:rPr lang="zh-CN" altLang="en-US" b="1"/>
              <a:t>块级元素</a:t>
            </a:r>
            <a:r>
              <a:rPr lang="zh-CN" altLang="en-US"/>
              <a:t>：</a:t>
            </a:r>
            <a:r>
              <a:rPr lang="en-US" altLang="zh-CN"/>
              <a:t>h1~h6</a:t>
            </a:r>
            <a:r>
              <a:rPr lang="zh-CN" altLang="en-US"/>
              <a:t>、</a:t>
            </a:r>
            <a:r>
              <a:rPr lang="en-US" altLang="zh-CN"/>
              <a:t>p</a:t>
            </a:r>
            <a:r>
              <a:rPr lang="zh-CN" altLang="en-US"/>
              <a:t>、</a:t>
            </a:r>
            <a:r>
              <a:rPr lang="en-US" altLang="zh-CN"/>
              <a:t>div</a:t>
            </a:r>
            <a:r>
              <a:rPr lang="zh-CN" altLang="en-US"/>
              <a:t>、</a:t>
            </a:r>
            <a:r>
              <a:rPr lang="en-US" altLang="zh-CN"/>
              <a:t>ul</a:t>
            </a:r>
            <a:r>
              <a:rPr lang="zh-CN" altLang="en-US"/>
              <a:t>、</a:t>
            </a:r>
            <a:r>
              <a:rPr lang="en-US" altLang="zh-CN"/>
              <a:t>li</a:t>
            </a:r>
            <a:r>
              <a:rPr lang="zh-CN" altLang="en-US"/>
              <a:t>、</a:t>
            </a:r>
            <a:r>
              <a:rPr lang="en-US" altLang="zh-CN"/>
              <a:t>ol</a:t>
            </a:r>
            <a:r>
              <a:rPr lang="zh-CN" altLang="en-US"/>
              <a:t>、</a:t>
            </a:r>
            <a:r>
              <a:rPr lang="en-US" altLang="zh-CN"/>
              <a:t>dl</a:t>
            </a:r>
            <a:r>
              <a:rPr lang="zh-CN" altLang="en-US"/>
              <a:t>、</a:t>
            </a:r>
            <a:r>
              <a:rPr lang="en-US" altLang="zh-CN"/>
              <a:t>dt</a:t>
            </a:r>
            <a:r>
              <a:rPr lang="zh-CN" altLang="en-US"/>
              <a:t>、</a:t>
            </a:r>
            <a:r>
              <a:rPr lang="en-US" altLang="zh-CN"/>
              <a:t>dd</a:t>
            </a:r>
            <a:r>
              <a:rPr lang="zh-CN" altLang="en-US"/>
              <a:t>、</a:t>
            </a:r>
            <a:r>
              <a:rPr lang="en-US" altLang="zh-CN"/>
              <a:t>table</a:t>
            </a:r>
            <a:r>
              <a:rPr lang="zh-CN" altLang="en-US"/>
              <a:t>、</a:t>
            </a:r>
            <a:r>
              <a:rPr lang="en-US" altLang="zh-CN"/>
              <a:t>form </a:t>
            </a:r>
            <a:r>
              <a:rPr lang="zh-CN" altLang="en-US"/>
              <a:t>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典型：</a:t>
            </a:r>
            <a:r>
              <a:rPr lang="en-US" altLang="zh-CN" b="1">
                <a:solidFill>
                  <a:srgbClr val="C00000"/>
                </a:solidFill>
              </a:rPr>
              <a:t>div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特点：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 b="1"/>
              <a:t>容器级</a:t>
            </a:r>
            <a:r>
              <a:rPr lang="zh-CN" altLang="en-US"/>
              <a:t>，可以放 行内 或 块级元素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霸道，独占一行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宽高、内外边距 都可直接控制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宽度默认为父元素的 </a:t>
            </a:r>
            <a:r>
              <a:rPr lang="en-US" altLang="zh-CN"/>
              <a:t>100%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高度默认由内容撑起来</a:t>
            </a:r>
            <a:endParaRPr lang="en-US" altLang="zh-CN"/>
          </a:p>
          <a:p>
            <a:pPr marL="286113" indent="-285750"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en-US" altLang="zh-CN"/>
              <a:t>p </a:t>
            </a:r>
            <a:r>
              <a:rPr lang="zh-CN" altLang="en-US"/>
              <a:t>标签 主要用于存放文字，不能放其它块级元素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en-US" altLang="zh-CN"/>
              <a:t>h1-h6 </a:t>
            </a:r>
            <a:r>
              <a:rPr lang="zh-CN" altLang="en-US"/>
              <a:t>标题标签 也是存放文字用的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2F276-2150-4802-B77B-91CF7FADD978}"/>
              </a:ext>
            </a:extLst>
          </p:cNvPr>
          <p:cNvSpPr txBox="1"/>
          <p:nvPr/>
        </p:nvSpPr>
        <p:spPr>
          <a:xfrm>
            <a:off x="908812" y="8675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块级元素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</a:rPr>
              <a:t>、行内元素、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行内块元素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6724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元素显示模式的类型 </a:t>
            </a:r>
            <a:r>
              <a:rPr lang="en-US" altLang="zh-CN"/>
              <a:t>- </a:t>
            </a:r>
            <a:r>
              <a:rPr lang="zh-CN" altLang="en-US"/>
              <a:t>行内元素（内联元素）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36972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常见</a:t>
            </a:r>
            <a:r>
              <a:rPr lang="zh-CN" altLang="en-US" b="1"/>
              <a:t>行内元素</a:t>
            </a:r>
            <a:r>
              <a:rPr lang="zh-CN" altLang="en-US"/>
              <a:t>：</a:t>
            </a:r>
            <a:r>
              <a:rPr lang="en-US" altLang="zh-CN"/>
              <a:t>span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label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、</a:t>
            </a:r>
            <a:r>
              <a:rPr lang="en-US" altLang="zh-CN"/>
              <a:t>i</a:t>
            </a:r>
            <a:r>
              <a:rPr lang="zh-CN" altLang="en-US"/>
              <a:t>、</a:t>
            </a:r>
            <a:r>
              <a:rPr lang="en-US" altLang="zh-CN"/>
              <a:t>u</a:t>
            </a:r>
            <a:r>
              <a:rPr lang="zh-CN" altLang="en-US"/>
              <a:t>、</a:t>
            </a:r>
            <a:r>
              <a:rPr lang="en-US" altLang="zh-CN"/>
              <a:t>s</a:t>
            </a:r>
            <a:r>
              <a:rPr lang="zh-CN" altLang="en-US"/>
              <a:t>、</a:t>
            </a:r>
            <a:r>
              <a:rPr lang="en-US" altLang="zh-CN"/>
              <a:t>em</a:t>
            </a:r>
            <a:r>
              <a:rPr lang="zh-CN" altLang="en-US"/>
              <a:t>、</a:t>
            </a:r>
            <a:r>
              <a:rPr lang="en-US" altLang="zh-CN"/>
              <a:t>mark</a:t>
            </a:r>
            <a:r>
              <a:rPr lang="zh-CN" altLang="en-US"/>
              <a:t>、</a:t>
            </a:r>
            <a:r>
              <a:rPr lang="en-US" altLang="zh-CN"/>
              <a:t>code</a:t>
            </a:r>
            <a:r>
              <a:rPr lang="zh-CN" altLang="en-US"/>
              <a:t>、</a:t>
            </a:r>
            <a:r>
              <a:rPr lang="en-US" altLang="zh-CN"/>
              <a:t>small</a:t>
            </a:r>
            <a:r>
              <a:rPr lang="zh-CN" altLang="en-US"/>
              <a:t>、</a:t>
            </a:r>
            <a:r>
              <a:rPr lang="en-US" altLang="zh-CN"/>
              <a:t>strong </a:t>
            </a:r>
            <a:r>
              <a:rPr lang="zh-CN" altLang="en-US"/>
              <a:t>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典型：</a:t>
            </a:r>
            <a:r>
              <a:rPr lang="en-US" altLang="zh-CN" b="1">
                <a:solidFill>
                  <a:srgbClr val="C00000"/>
                </a:solidFill>
              </a:rPr>
              <a:t>span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特点：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 b="1"/>
              <a:t>文本级</a:t>
            </a:r>
            <a:r>
              <a:rPr lang="zh-CN" altLang="en-US"/>
              <a:t>，一般只放 文本 或 其它行内元素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和相邻行内元素在一行，一行可以显示多个，行满后另起一行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不占有独立区域，只靠</a:t>
            </a:r>
            <a:r>
              <a:rPr lang="zh-CN" altLang="en-US" b="1"/>
              <a:t>自身内容</a:t>
            </a:r>
            <a:r>
              <a:rPr lang="zh-CN" altLang="en-US"/>
              <a:t>尺寸来支撑高宽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宽高 无法直接设置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外边距 左右有效，上下无效；内边距都有效；</a:t>
            </a:r>
            <a:endParaRPr lang="en-US" altLang="zh-CN"/>
          </a:p>
          <a:p>
            <a:pPr marL="360363" lvl="1" indent="0">
              <a:buNone/>
            </a:pPr>
            <a:endParaRPr lang="en-US" altLang="zh-CN"/>
          </a:p>
          <a:p>
            <a:pPr marL="286113" indent="-285750"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超链接 里 一般放文字，也可以放 </a:t>
            </a:r>
            <a:r>
              <a:rPr lang="en-US" altLang="zh-CN"/>
              <a:t>img </a:t>
            </a:r>
            <a:r>
              <a:rPr lang="zh-CN" altLang="en-US"/>
              <a:t>标签，但不能再放 超链接 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2F276-2150-4802-B77B-91CF7FADD978}"/>
              </a:ext>
            </a:extLst>
          </p:cNvPr>
          <p:cNvSpPr txBox="1"/>
          <p:nvPr/>
        </p:nvSpPr>
        <p:spPr>
          <a:xfrm>
            <a:off x="908812" y="8675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</a:rPr>
              <a:t>块级元素、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行内元素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、行内块元素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5847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元素显示模式的类型 </a:t>
            </a:r>
            <a:r>
              <a:rPr lang="en-US" altLang="zh-CN"/>
              <a:t>- </a:t>
            </a:r>
            <a:r>
              <a:rPr lang="zh-CN" altLang="en-US"/>
              <a:t>行内块元素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28876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常见</a:t>
            </a:r>
            <a:r>
              <a:rPr lang="zh-CN" altLang="en-US" b="1"/>
              <a:t>行内块元素</a:t>
            </a:r>
            <a:r>
              <a:rPr lang="zh-CN" altLang="en-US"/>
              <a:t>：</a:t>
            </a:r>
            <a:r>
              <a:rPr lang="en-US" altLang="zh-CN"/>
              <a:t>img</a:t>
            </a:r>
            <a:r>
              <a:rPr lang="zh-CN" altLang="en-US"/>
              <a:t>、</a:t>
            </a:r>
            <a:r>
              <a:rPr lang="en-US" altLang="zh-CN"/>
              <a:t>video</a:t>
            </a:r>
            <a:r>
              <a:rPr lang="zh-CN" altLang="en-US"/>
              <a:t>、</a:t>
            </a:r>
            <a:r>
              <a:rPr lang="en-US" altLang="zh-CN"/>
              <a:t>audio</a:t>
            </a:r>
            <a:r>
              <a:rPr lang="zh-CN" altLang="en-US"/>
              <a:t>、</a:t>
            </a:r>
            <a:r>
              <a:rPr lang="en-US" altLang="zh-CN"/>
              <a:t>input</a:t>
            </a:r>
            <a:r>
              <a:rPr lang="zh-CN" altLang="en-US"/>
              <a:t>、</a:t>
            </a:r>
            <a:r>
              <a:rPr lang="en-US" altLang="zh-CN"/>
              <a:t>button</a:t>
            </a:r>
            <a:r>
              <a:rPr lang="zh-CN" altLang="en-US"/>
              <a:t>、</a:t>
            </a:r>
            <a:r>
              <a:rPr lang="en-US" altLang="zh-CN"/>
              <a:t>select</a:t>
            </a:r>
            <a:r>
              <a:rPr lang="zh-CN" altLang="en-US"/>
              <a:t>、</a:t>
            </a:r>
            <a:r>
              <a:rPr lang="en-US" altLang="zh-CN"/>
              <a:t>textarea </a:t>
            </a:r>
            <a:r>
              <a:rPr lang="zh-CN" altLang="en-US"/>
              <a:t>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典型：</a:t>
            </a:r>
            <a:r>
              <a:rPr lang="en-US" altLang="zh-CN" b="1">
                <a:solidFill>
                  <a:srgbClr val="C00000"/>
                </a:solidFill>
              </a:rPr>
              <a:t>img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特点：兼有 行内元素 和 块级元素特点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和相邻行内元素（行内块）在一行，中间有空白间隙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一行可以显示多个，行满后另起一行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宽高默认值就是它本身内容的宽高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宽高和内外边距有</a:t>
            </a:r>
            <a:r>
              <a:rPr lang="zh-CN" altLang="en-US">
                <a:solidFill>
                  <a:srgbClr val="C00000"/>
                </a:solidFill>
              </a:rPr>
              <a:t>可以</a:t>
            </a:r>
            <a:r>
              <a:rPr lang="zh-CN" altLang="en-US"/>
              <a:t>控制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2F276-2150-4802-B77B-91CF7FADD978}"/>
              </a:ext>
            </a:extLst>
          </p:cNvPr>
          <p:cNvSpPr txBox="1"/>
          <p:nvPr/>
        </p:nvSpPr>
        <p:spPr>
          <a:xfrm>
            <a:off x="908812" y="8675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</a:rPr>
              <a:t>块级元素、行内元素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行内块元素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9DC8E6-DF21-41F3-9953-7507276C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203" y="907650"/>
            <a:ext cx="1600078" cy="979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1B06D2-E1B7-4BB4-B171-FDA4FC5C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51" y="1021388"/>
            <a:ext cx="790297" cy="764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640D56-4398-4017-8030-B572482D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917" y="999469"/>
            <a:ext cx="790297" cy="7757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F83D88-E82F-43FB-A233-3A13AE71FBFF}"/>
              </a:ext>
            </a:extLst>
          </p:cNvPr>
          <p:cNvSpPr txBox="1"/>
          <p:nvPr/>
        </p:nvSpPr>
        <p:spPr>
          <a:xfrm>
            <a:off x="7295054" y="1080663"/>
            <a:ext cx="57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+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AF7D64-E433-4A88-8C7F-0C70A29574EA}"/>
              </a:ext>
            </a:extLst>
          </p:cNvPr>
          <p:cNvSpPr txBox="1"/>
          <p:nvPr/>
        </p:nvSpPr>
        <p:spPr>
          <a:xfrm>
            <a:off x="8804253" y="1080663"/>
            <a:ext cx="579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0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=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120EF3-8476-4E47-AAA5-C781D231A18A}"/>
              </a:ext>
            </a:extLst>
          </p:cNvPr>
          <p:cNvGrpSpPr/>
          <p:nvPr/>
        </p:nvGrpSpPr>
        <p:grpSpPr>
          <a:xfrm>
            <a:off x="4553527" y="3429000"/>
            <a:ext cx="3343390" cy="579582"/>
            <a:chOff x="4553527" y="3429000"/>
            <a:chExt cx="3343390" cy="579582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BFCB8ECE-6A29-400B-BE03-91472D305B16}"/>
                </a:ext>
              </a:extLst>
            </p:cNvPr>
            <p:cNvSpPr/>
            <p:nvPr/>
          </p:nvSpPr>
          <p:spPr>
            <a:xfrm>
              <a:off x="6272351" y="3429000"/>
              <a:ext cx="119213" cy="57958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0B16721-3CE5-4979-9661-C8ED57D031BE}"/>
                </a:ext>
              </a:extLst>
            </p:cNvPr>
            <p:cNvCxnSpPr/>
            <p:nvPr/>
          </p:nvCxnSpPr>
          <p:spPr>
            <a:xfrm flipH="1">
              <a:off x="4553527" y="4008582"/>
              <a:ext cx="165330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4735D7E-EA5A-4459-9225-D869129C7AA8}"/>
                </a:ext>
              </a:extLst>
            </p:cNvPr>
            <p:cNvSpPr txBox="1"/>
            <p:nvPr/>
          </p:nvSpPr>
          <p:spPr>
            <a:xfrm>
              <a:off x="6493164" y="3528291"/>
              <a:ext cx="1403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行内元素特点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5E6C985-FBE6-41B1-AA44-572224E00324}"/>
              </a:ext>
            </a:extLst>
          </p:cNvPr>
          <p:cNvGrpSpPr/>
          <p:nvPr/>
        </p:nvGrpSpPr>
        <p:grpSpPr>
          <a:xfrm>
            <a:off x="4087091" y="4127166"/>
            <a:ext cx="3809826" cy="307777"/>
            <a:chOff x="4087091" y="4127166"/>
            <a:chExt cx="3809826" cy="30777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8497E42-6854-446A-81E8-5FE7ECA22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7091" y="4281055"/>
              <a:ext cx="218526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5E53AF-01DE-4869-9E8A-443EA1B82633}"/>
                </a:ext>
              </a:extLst>
            </p:cNvPr>
            <p:cNvSpPr txBox="1"/>
            <p:nvPr/>
          </p:nvSpPr>
          <p:spPr>
            <a:xfrm>
              <a:off x="6493164" y="4127166"/>
              <a:ext cx="1403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块级元素特点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749CFD-53C4-4DFE-9259-8F5AC653CB9E}"/>
              </a:ext>
            </a:extLst>
          </p:cNvPr>
          <p:cNvSpPr txBox="1"/>
          <p:nvPr/>
        </p:nvSpPr>
        <p:spPr>
          <a:xfrm>
            <a:off x="7690318" y="3528290"/>
            <a:ext cx="395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：一行多个，行满自动换行，内容决定默认宽高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EB7E95-2B9E-4BD2-BE89-6BEFAE695C4C}"/>
              </a:ext>
            </a:extLst>
          </p:cNvPr>
          <p:cNvSpPr txBox="1"/>
          <p:nvPr/>
        </p:nvSpPr>
        <p:spPr>
          <a:xfrm>
            <a:off x="7741532" y="4127165"/>
            <a:ext cx="395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：宽高 、 内外边距 可以通过属性设置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46188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元素显示模式的类型 </a:t>
            </a:r>
            <a:r>
              <a:rPr lang="en-US" altLang="zh-CN"/>
              <a:t>- </a:t>
            </a:r>
            <a:r>
              <a:rPr lang="zh-CN" altLang="en-US"/>
              <a:t>小结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2F276-2150-4802-B77B-91CF7FADD978}"/>
              </a:ext>
            </a:extLst>
          </p:cNvPr>
          <p:cNvSpPr txBox="1"/>
          <p:nvPr/>
        </p:nvSpPr>
        <p:spPr>
          <a:xfrm>
            <a:off x="908812" y="867500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</a:rPr>
              <a:t>块级元素、行内元素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、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</a:rPr>
              <a:t>行内块元素</a:t>
            </a:r>
            <a:endParaRPr lang="zh-CN" altLang="en-US" sz="1400" dirty="0">
              <a:solidFill>
                <a:srgbClr val="404040"/>
              </a:solidFill>
              <a:ea typeface="阿里巴巴普惠体" panose="00020600040101010101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84BB98E-7B38-4503-9A17-3EB3F0E6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2" y="2106360"/>
            <a:ext cx="7998372" cy="23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什么是 文档流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元素的显示模式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元素显示模式的转换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块级元素的特殊处理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00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8190" y="1830980"/>
            <a:ext cx="3982227" cy="3757020"/>
          </a:xfrm>
        </p:spPr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语法</a:t>
            </a:r>
            <a:endParaRPr lang="en-US" altLang="zh-CN"/>
          </a:p>
          <a:p>
            <a:r>
              <a:rPr lang="zh-CN" altLang="en-US"/>
              <a:t>组合选择器</a:t>
            </a:r>
            <a:endParaRPr lang="en-US" altLang="zh-CN"/>
          </a:p>
          <a:p>
            <a:r>
              <a:rPr lang="zh-CN" altLang="en-US"/>
              <a:t>文档流与元素类型</a:t>
            </a:r>
            <a:endParaRPr lang="en-US" altLang="zh-CN"/>
          </a:p>
          <a:p>
            <a:r>
              <a:rPr lang="zh-CN" altLang="en-US"/>
              <a:t>元素的显示方式</a:t>
            </a:r>
            <a:endParaRPr lang="en-US" altLang="zh-CN"/>
          </a:p>
          <a:p>
            <a:r>
              <a:rPr lang="zh-CN" altLang="en-US"/>
              <a:t>浮动与清除浮动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410527" cy="517190"/>
          </a:xfrm>
        </p:spPr>
        <p:txBody>
          <a:bodyPr/>
          <a:lstStyle/>
          <a:p>
            <a:r>
              <a:rPr lang="zh-CN" altLang="en-US"/>
              <a:t>元素显示模式的转换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334163" cy="9018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不同类型的显示模式 可以进行 转换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>
              <a:solidFill>
                <a:srgbClr val="C0000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8E8133D-2DD6-4A63-8C91-52D702AC78D9}"/>
              </a:ext>
            </a:extLst>
          </p:cNvPr>
          <p:cNvGrpSpPr/>
          <p:nvPr/>
        </p:nvGrpSpPr>
        <p:grpSpPr>
          <a:xfrm>
            <a:off x="1307478" y="2883931"/>
            <a:ext cx="4049614" cy="736724"/>
            <a:chOff x="1313312" y="2562684"/>
            <a:chExt cx="2072196" cy="7367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4FDBD97-5F1B-4628-9528-2CAF8FA7B75F}"/>
                </a:ext>
              </a:extLst>
            </p:cNvPr>
            <p:cNvSpPr/>
            <p:nvPr/>
          </p:nvSpPr>
          <p:spPr>
            <a:xfrm>
              <a:off x="1313312" y="2562684"/>
              <a:ext cx="207219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66164F5-329C-46CC-8A8E-0C38388C333A}"/>
                </a:ext>
              </a:extLst>
            </p:cNvPr>
            <p:cNvSpPr/>
            <p:nvPr/>
          </p:nvSpPr>
          <p:spPr>
            <a:xfrm>
              <a:off x="1331785" y="2586991"/>
              <a:ext cx="20537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display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block | inline | inline-block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09C0258-013B-48FC-B6F7-FFCFE270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78" y="3926804"/>
            <a:ext cx="5039334" cy="175962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A86FD3-5DC8-4DF0-A861-AC73542A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487" y="1547649"/>
            <a:ext cx="609653" cy="975445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A35FFC-2E7D-4095-B04D-16DC6EA452DE}"/>
              </a:ext>
            </a:extLst>
          </p:cNvPr>
          <p:cNvGrpSpPr/>
          <p:nvPr/>
        </p:nvGrpSpPr>
        <p:grpSpPr>
          <a:xfrm>
            <a:off x="8668094" y="1812919"/>
            <a:ext cx="2149187" cy="297206"/>
            <a:chOff x="8344821" y="2289923"/>
            <a:chExt cx="2149187" cy="297206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A28450C-97C8-4ED1-BE68-894E93488463}"/>
                </a:ext>
              </a:extLst>
            </p:cNvPr>
            <p:cNvCxnSpPr/>
            <p:nvPr/>
          </p:nvCxnSpPr>
          <p:spPr>
            <a:xfrm>
              <a:off x="8344821" y="2438526"/>
              <a:ext cx="452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70112D2-30BA-4CC4-8664-ED95F06A8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4152" y="2289923"/>
              <a:ext cx="1569856" cy="297206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05098EE-8CEB-4E6A-8903-EB618659B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464" y="3926804"/>
            <a:ext cx="1897544" cy="281964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2F822646-089F-4DCA-9CDF-507CD35F57A1}"/>
              </a:ext>
            </a:extLst>
          </p:cNvPr>
          <p:cNvGrpSpPr/>
          <p:nvPr/>
        </p:nvGrpSpPr>
        <p:grpSpPr>
          <a:xfrm>
            <a:off x="7346676" y="4280116"/>
            <a:ext cx="4397121" cy="710111"/>
            <a:chOff x="7021154" y="4017818"/>
            <a:chExt cx="4397121" cy="710111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71BDAA95-48A2-420A-AFC8-2F135B485029}"/>
                </a:ext>
              </a:extLst>
            </p:cNvPr>
            <p:cNvCxnSpPr>
              <a:cxnSpLocks/>
            </p:cNvCxnSpPr>
            <p:nvPr/>
          </p:nvCxnSpPr>
          <p:spPr>
            <a:xfrm>
              <a:off x="9219715" y="4017818"/>
              <a:ext cx="0" cy="3491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3A08535-3050-4753-B365-6EF6DD54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1154" y="4438344"/>
              <a:ext cx="4397121" cy="289585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2CFCF85-D537-43A1-8B27-FE8D7DB68661}"/>
              </a:ext>
            </a:extLst>
          </p:cNvPr>
          <p:cNvSpPr txBox="1"/>
          <p:nvPr/>
        </p:nvSpPr>
        <p:spPr>
          <a:xfrm>
            <a:off x="8057432" y="2576154"/>
            <a:ext cx="297191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ea typeface="阿里巴巴普惠体" panose="00020600040101010101"/>
              </a:rPr>
              <a:t>li </a:t>
            </a:r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是 块级元素，怎么成</a:t>
            </a:r>
            <a:r>
              <a:rPr lang="en-US" altLang="zh-CN" sz="1400">
                <a:solidFill>
                  <a:schemeClr val="bg1"/>
                </a:solidFill>
                <a:ea typeface="阿里巴巴普惠体" panose="00020600040101010101"/>
              </a:rPr>
              <a:t>1</a:t>
            </a:r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行显示呢？</a:t>
            </a:r>
            <a:endParaRPr lang="zh-CN" altLang="en-US" sz="140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4BDE24-C39F-45C3-8673-D1731937FB29}"/>
              </a:ext>
            </a:extLst>
          </p:cNvPr>
          <p:cNvSpPr txBox="1"/>
          <p:nvPr/>
        </p:nvSpPr>
        <p:spPr>
          <a:xfrm>
            <a:off x="8057432" y="5174324"/>
            <a:ext cx="331045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ea typeface="阿里巴巴普惠体" panose="00020600040101010101"/>
              </a:rPr>
              <a:t>a </a:t>
            </a:r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标签 是行内元素，怎么设置宽呢？</a:t>
            </a:r>
            <a:endParaRPr lang="zh-CN" altLang="en-US" sz="140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5789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什么是 文档流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元素的显示模式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元素显示模式的转换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块级元素的特殊处理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2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 标准文档流中元素的排列方式 和 不同类型元素的特征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054600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什么是 文档流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元素的显示模式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元素显示模式的转换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块级元素的特殊处理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文本换行</a:t>
            </a:r>
            <a:endParaRPr lang="en-US" altLang="zh-CN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溢出处理</a:t>
            </a:r>
            <a:endParaRPr lang="en-US" altLang="zh-CN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外边距合并</a:t>
            </a:r>
            <a:endParaRPr lang="en-US" altLang="zh-CN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塌陷现象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1ABC7A4F-015C-4CA1-A572-39965AEB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16" y="2956519"/>
            <a:ext cx="3528366" cy="4724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5765800" cy="517190"/>
          </a:xfrm>
        </p:spPr>
        <p:txBody>
          <a:bodyPr/>
          <a:lstStyle/>
          <a:p>
            <a:r>
              <a:rPr lang="zh-CN" altLang="en-US"/>
              <a:t>块级元素的特殊处理 </a:t>
            </a:r>
            <a:r>
              <a:rPr lang="en-US" altLang="zh-CN"/>
              <a:t>- </a:t>
            </a:r>
            <a:r>
              <a:rPr lang="zh-CN" altLang="en-US"/>
              <a:t>文本换行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047098"/>
            <a:ext cx="4666672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文本内容多时，有时会需要强制换行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0A3B86-F579-4262-87ED-6211D35ED578}"/>
              </a:ext>
            </a:extLst>
          </p:cNvPr>
          <p:cNvGrpSpPr/>
          <p:nvPr/>
        </p:nvGrpSpPr>
        <p:grpSpPr>
          <a:xfrm>
            <a:off x="1307476" y="4941890"/>
            <a:ext cx="2479045" cy="736724"/>
            <a:chOff x="1313312" y="2562684"/>
            <a:chExt cx="2072196" cy="7367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6CAD49-2680-43DC-A748-7E3D63C8DD6D}"/>
                </a:ext>
              </a:extLst>
            </p:cNvPr>
            <p:cNvSpPr/>
            <p:nvPr/>
          </p:nvSpPr>
          <p:spPr>
            <a:xfrm>
              <a:off x="1313312" y="2562684"/>
              <a:ext cx="207219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EF8F04A-FD00-4A79-A489-282C8024D8F2}"/>
                </a:ext>
              </a:extLst>
            </p:cNvPr>
            <p:cNvSpPr/>
            <p:nvPr/>
          </p:nvSpPr>
          <p:spPr>
            <a:xfrm>
              <a:off x="1331785" y="2586991"/>
              <a:ext cx="20537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word-break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break-all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5AD5220-36FD-4D43-891C-194EE1242D90}"/>
              </a:ext>
            </a:extLst>
          </p:cNvPr>
          <p:cNvSpPr txBox="1">
            <a:spLocks/>
          </p:cNvSpPr>
          <p:nvPr/>
        </p:nvSpPr>
        <p:spPr>
          <a:xfrm>
            <a:off x="6687128" y="3976208"/>
            <a:ext cx="4666672" cy="91107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文本内容多时，有时会需要强制不换行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2ED904-236B-4D3F-AAC8-DCC1DCCD96C3}"/>
              </a:ext>
            </a:extLst>
          </p:cNvPr>
          <p:cNvGrpSpPr/>
          <p:nvPr/>
        </p:nvGrpSpPr>
        <p:grpSpPr>
          <a:xfrm>
            <a:off x="7141397" y="4958177"/>
            <a:ext cx="2479045" cy="736724"/>
            <a:chOff x="1313312" y="2562684"/>
            <a:chExt cx="2072196" cy="7367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58BDA45-7F13-4064-969C-B23F0C75CB82}"/>
                </a:ext>
              </a:extLst>
            </p:cNvPr>
            <p:cNvSpPr/>
            <p:nvPr/>
          </p:nvSpPr>
          <p:spPr>
            <a:xfrm>
              <a:off x="1313312" y="2562684"/>
              <a:ext cx="207219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20A3AD1-C387-4049-BC81-4E907203980F}"/>
                </a:ext>
              </a:extLst>
            </p:cNvPr>
            <p:cNvSpPr/>
            <p:nvPr/>
          </p:nvSpPr>
          <p:spPr>
            <a:xfrm>
              <a:off x="1331785" y="2586991"/>
              <a:ext cx="20537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white-space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nowrap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F6F61EA7-4BAF-4721-958F-D1C9443CB81E}"/>
              </a:ext>
            </a:extLst>
          </p:cNvPr>
          <p:cNvSpPr txBox="1">
            <a:spLocks/>
          </p:cNvSpPr>
          <p:nvPr/>
        </p:nvSpPr>
        <p:spPr>
          <a:xfrm>
            <a:off x="838200" y="1847764"/>
            <a:ext cx="5562600" cy="151427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规则：</a:t>
            </a:r>
            <a:endParaRPr lang="en-US" altLang="zh-CN"/>
          </a:p>
          <a:p>
            <a:pPr marL="534988" lvl="1" indent="-176213">
              <a:buFontTx/>
              <a:buChar char="-"/>
            </a:pPr>
            <a:r>
              <a:rPr lang="zh-CN" altLang="en-US"/>
              <a:t>中文、日文、韩文等遇到边界自动会换行</a:t>
            </a:r>
          </a:p>
          <a:p>
            <a:pPr marL="534988" lvl="1" indent="-176213">
              <a:buFontTx/>
              <a:buChar char="-"/>
            </a:pPr>
            <a:r>
              <a:rPr lang="zh-CN" altLang="en-US"/>
              <a:t>英文按照 单词 会自动换行</a:t>
            </a:r>
            <a:endParaRPr lang="en-US" altLang="zh-CN"/>
          </a:p>
          <a:p>
            <a:pPr marL="534988" lvl="1" indent="-176213">
              <a:buFontTx/>
              <a:buChar char="-"/>
            </a:pPr>
            <a:r>
              <a:rPr lang="zh-CN" altLang="en-US"/>
              <a:t>英文连续</a:t>
            </a:r>
            <a:r>
              <a:rPr lang="zh-CN" altLang="en-US" b="1"/>
              <a:t>长单词</a:t>
            </a:r>
            <a:r>
              <a:rPr lang="zh-CN" altLang="en-US"/>
              <a:t>不会换行</a:t>
            </a:r>
            <a:endParaRPr lang="en-US" altLang="zh-CN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32E6759-1ED2-458C-A2BA-C8DEDB4EF525}"/>
              </a:ext>
            </a:extLst>
          </p:cNvPr>
          <p:cNvCxnSpPr>
            <a:cxnSpLocks/>
          </p:cNvCxnSpPr>
          <p:nvPr/>
        </p:nvCxnSpPr>
        <p:spPr>
          <a:xfrm>
            <a:off x="7150716" y="3169985"/>
            <a:ext cx="356646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F28CCF0-5917-4D7F-BB54-A881CE100A10}"/>
              </a:ext>
            </a:extLst>
          </p:cNvPr>
          <p:cNvSpPr/>
          <p:nvPr/>
        </p:nvSpPr>
        <p:spPr>
          <a:xfrm>
            <a:off x="838200" y="3637654"/>
            <a:ext cx="1088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ea typeface="阿里巴巴普惠体" panose="00020600040101010101"/>
              </a:rPr>
              <a:t>处理：</a:t>
            </a:r>
            <a:endParaRPr lang="en-US" altLang="zh-CN" sz="1600">
              <a:ea typeface="阿里巴巴普惠体" panose="00020600040101010101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84A5246-6A52-47A1-965F-4C7E3A53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02" y="1866139"/>
            <a:ext cx="2972058" cy="5105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1523CD1-E63D-40C0-937B-89E71645B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02" y="2416504"/>
            <a:ext cx="2979678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块级元素的特殊处理 </a:t>
            </a:r>
            <a:r>
              <a:rPr lang="en-US" altLang="zh-CN"/>
              <a:t>- </a:t>
            </a:r>
            <a:r>
              <a:rPr lang="zh-CN" altLang="en-US"/>
              <a:t>溢出处理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024417" cy="38297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块级元素</a:t>
            </a:r>
            <a:r>
              <a:rPr lang="zh-CN" altLang="en-US">
                <a:solidFill>
                  <a:srgbClr val="C00000"/>
                </a:solidFill>
              </a:rPr>
              <a:t>内容占满</a:t>
            </a:r>
            <a:r>
              <a:rPr lang="zh-CN" altLang="en-US" b="1"/>
              <a:t>高或宽</a:t>
            </a:r>
            <a:r>
              <a:rPr lang="zh-CN" altLang="en-US"/>
              <a:t>后怎么办呢？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溢出处理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自动换行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滚动条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21C6A0-C014-4CE5-B8DB-B2E7D9CC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36" y="4770703"/>
            <a:ext cx="5425910" cy="182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AD8818-40C3-46ED-9C9F-CFF2BCCE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618" y="2106360"/>
            <a:ext cx="4801005" cy="16149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74BF95-CDCD-475C-A28D-C04A1E62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318" y="3915568"/>
            <a:ext cx="4427604" cy="13107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7BEA81-3DD7-43CB-9CE3-973F843A8479}"/>
              </a:ext>
            </a:extLst>
          </p:cNvPr>
          <p:cNvSpPr txBox="1"/>
          <p:nvPr/>
        </p:nvSpPr>
        <p:spPr>
          <a:xfrm>
            <a:off x="6862618" y="183525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0000"/>
                </a:solidFill>
                <a:ea typeface="阿里巴巴普惠体" panose="00020600040101010101"/>
              </a:rPr>
              <a:t>父</a:t>
            </a:r>
            <a:r>
              <a:rPr lang="en-US" altLang="zh-CN" sz="1400" b="1">
                <a:solidFill>
                  <a:srgbClr val="FF0000"/>
                </a:solidFill>
                <a:ea typeface="阿里巴巴普惠体" panose="00020600040101010101"/>
              </a:rPr>
              <a:t>DIV</a:t>
            </a:r>
            <a:endParaRPr lang="zh-CN" altLang="en-US" sz="1400" b="1" dirty="0">
              <a:solidFill>
                <a:srgbClr val="FF0000"/>
              </a:solidFill>
              <a:ea typeface="阿里巴巴普惠体" panose="00020600040101010101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5C54F7-BFEE-48DA-9460-E0DA17A5FD49}"/>
              </a:ext>
            </a:extLst>
          </p:cNvPr>
          <p:cNvSpPr txBox="1"/>
          <p:nvPr/>
        </p:nvSpPr>
        <p:spPr>
          <a:xfrm>
            <a:off x="11012228" y="340293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rgbClr val="FF0000"/>
                </a:solidFill>
                <a:ea typeface="阿里巴巴普惠体" panose="00020600040101010101"/>
              </a:rPr>
              <a:t>子</a:t>
            </a:r>
            <a:r>
              <a:rPr lang="en-US" altLang="zh-CN" sz="1400" b="1">
                <a:solidFill>
                  <a:srgbClr val="FF0000"/>
                </a:solidFill>
                <a:ea typeface="阿里巴巴普惠体" panose="00020600040101010101"/>
              </a:rPr>
              <a:t>DIV</a:t>
            </a:r>
            <a:endParaRPr lang="zh-CN" altLang="en-US" sz="1400" b="1" dirty="0">
              <a:solidFill>
                <a:srgbClr val="FF0000"/>
              </a:solidFill>
              <a:ea typeface="阿里巴巴普惠体" panose="00020600040101010101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3ED8A0E-2AFD-4FD3-811F-D88F7E15BD94}"/>
              </a:ext>
            </a:extLst>
          </p:cNvPr>
          <p:cNvGrpSpPr/>
          <p:nvPr/>
        </p:nvGrpSpPr>
        <p:grpSpPr>
          <a:xfrm>
            <a:off x="1221736" y="3843457"/>
            <a:ext cx="2479045" cy="736724"/>
            <a:chOff x="1313312" y="2562684"/>
            <a:chExt cx="2072196" cy="73672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6DDB3D1-95C3-4430-828A-66B79A3D6C14}"/>
                </a:ext>
              </a:extLst>
            </p:cNvPr>
            <p:cNvSpPr/>
            <p:nvPr/>
          </p:nvSpPr>
          <p:spPr>
            <a:xfrm>
              <a:off x="1313312" y="2562684"/>
              <a:ext cx="207219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764D646-BADE-46FF-9657-627E9DDD620F}"/>
                </a:ext>
              </a:extLst>
            </p:cNvPr>
            <p:cNvSpPr/>
            <p:nvPr/>
          </p:nvSpPr>
          <p:spPr>
            <a:xfrm>
              <a:off x="1331785" y="2586991"/>
              <a:ext cx="20537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overflow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61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1DA1514-FF67-4D76-8463-F7E99C162566}"/>
              </a:ext>
            </a:extLst>
          </p:cNvPr>
          <p:cNvGrpSpPr/>
          <p:nvPr/>
        </p:nvGrpSpPr>
        <p:grpSpPr>
          <a:xfrm>
            <a:off x="2712427" y="2831349"/>
            <a:ext cx="3383573" cy="3040643"/>
            <a:chOff x="2712427" y="2831349"/>
            <a:chExt cx="3383573" cy="30406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98CB8B-46D0-46E6-9377-4BD222C1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2427" y="2831349"/>
              <a:ext cx="3383573" cy="304064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6DCAAE-F979-4816-91CC-1792A9AA3AF1}"/>
                </a:ext>
              </a:extLst>
            </p:cNvPr>
            <p:cNvSpPr txBox="1"/>
            <p:nvPr/>
          </p:nvSpPr>
          <p:spPr>
            <a:xfrm>
              <a:off x="3533173" y="3220253"/>
              <a:ext cx="1773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404040"/>
                  </a:solidFill>
                  <a:ea typeface="阿里巴巴普惠体" panose="00020600040101010101"/>
                </a:rPr>
                <a:t>margin-bottom:50px;</a:t>
              </a:r>
              <a:endParaRPr lang="zh-CN" altLang="en-US" sz="1400" b="1" dirty="0">
                <a:solidFill>
                  <a:srgbClr val="404040"/>
                </a:solidFill>
                <a:ea typeface="阿里巴巴普惠体" panose="00020600040101010101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5454DF5-7B3B-455C-ABE4-3F179A77AFC3}"/>
                </a:ext>
              </a:extLst>
            </p:cNvPr>
            <p:cNvSpPr txBox="1"/>
            <p:nvPr/>
          </p:nvSpPr>
          <p:spPr>
            <a:xfrm>
              <a:off x="3680970" y="4962651"/>
              <a:ext cx="1471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404040"/>
                  </a:solidFill>
                  <a:ea typeface="阿里巴巴普惠体" panose="00020600040101010101"/>
                </a:rPr>
                <a:t>margin-top:20px;</a:t>
              </a:r>
              <a:endParaRPr lang="zh-CN" altLang="en-US" sz="1400" b="1" dirty="0">
                <a:solidFill>
                  <a:srgbClr val="404040"/>
                </a:solidFill>
                <a:ea typeface="阿里巴巴普惠体" panose="00020600040101010101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块级元素的特殊处理 </a:t>
            </a:r>
            <a:r>
              <a:rPr lang="en-US" altLang="zh-CN"/>
              <a:t>- </a:t>
            </a:r>
            <a:r>
              <a:rPr lang="zh-CN" altLang="en-US"/>
              <a:t>外边距合并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024417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文档流中，相邻 </a:t>
            </a:r>
            <a:r>
              <a:rPr lang="zh-CN" altLang="en-US" b="1"/>
              <a:t>块级元素 </a:t>
            </a:r>
            <a:r>
              <a:rPr lang="zh-CN" altLang="en-US" b="1">
                <a:solidFill>
                  <a:srgbClr val="C00000"/>
                </a:solidFill>
              </a:rPr>
              <a:t>上下外边距</a:t>
            </a:r>
            <a:r>
              <a:rPr lang="zh-CN" altLang="en-US"/>
              <a:t>会出现</a:t>
            </a:r>
            <a:r>
              <a:rPr lang="zh-CN" altLang="en-US" b="1"/>
              <a:t>合并现象</a:t>
            </a:r>
            <a:endParaRPr lang="en-US" altLang="zh-CN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DFDC5E-D406-484F-A623-F48C6820DD49}"/>
              </a:ext>
            </a:extLst>
          </p:cNvPr>
          <p:cNvGrpSpPr/>
          <p:nvPr/>
        </p:nvGrpSpPr>
        <p:grpSpPr>
          <a:xfrm>
            <a:off x="4404213" y="4139637"/>
            <a:ext cx="536942" cy="434109"/>
            <a:chOff x="8554404" y="3814618"/>
            <a:chExt cx="536942" cy="43410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39F919-25F5-45F8-AE76-AE2B4719F5BC}"/>
                </a:ext>
              </a:extLst>
            </p:cNvPr>
            <p:cNvCxnSpPr/>
            <p:nvPr/>
          </p:nvCxnSpPr>
          <p:spPr>
            <a:xfrm>
              <a:off x="8554404" y="3814618"/>
              <a:ext cx="0" cy="43410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0B133D-A01C-4149-8894-17FC617B8EA6}"/>
                </a:ext>
              </a:extLst>
            </p:cNvPr>
            <p:cNvSpPr txBox="1"/>
            <p:nvPr/>
          </p:nvSpPr>
          <p:spPr>
            <a:xfrm>
              <a:off x="8554404" y="3899693"/>
              <a:ext cx="536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50px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4182703-A42A-45A2-9F32-F5A15953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56" y="2570857"/>
            <a:ext cx="1905165" cy="20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4182703-A42A-45A2-9F32-F5A15953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39" y="2607923"/>
            <a:ext cx="1624671" cy="170915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1DA1514-FF67-4D76-8463-F7E99C162566}"/>
              </a:ext>
            </a:extLst>
          </p:cNvPr>
          <p:cNvGrpSpPr/>
          <p:nvPr/>
        </p:nvGrpSpPr>
        <p:grpSpPr>
          <a:xfrm>
            <a:off x="7164354" y="2796754"/>
            <a:ext cx="3383573" cy="3040643"/>
            <a:chOff x="2712427" y="2831349"/>
            <a:chExt cx="3383573" cy="30406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98CB8B-46D0-46E6-9377-4BD222C1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2427" y="2831349"/>
              <a:ext cx="3383573" cy="304064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06DCAAE-F979-4816-91CC-1792A9AA3AF1}"/>
                </a:ext>
              </a:extLst>
            </p:cNvPr>
            <p:cNvSpPr txBox="1"/>
            <p:nvPr/>
          </p:nvSpPr>
          <p:spPr>
            <a:xfrm>
              <a:off x="3533173" y="3220253"/>
              <a:ext cx="1773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404040"/>
                  </a:solidFill>
                  <a:ea typeface="阿里巴巴普惠体" panose="00020600040101010101"/>
                </a:rPr>
                <a:t>margin-bottom:50px;</a:t>
              </a:r>
              <a:endParaRPr lang="zh-CN" altLang="en-US" sz="1400" b="1" dirty="0">
                <a:solidFill>
                  <a:srgbClr val="404040"/>
                </a:solidFill>
                <a:ea typeface="阿里巴巴普惠体" panose="00020600040101010101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5454DF5-7B3B-455C-ABE4-3F179A77AFC3}"/>
                </a:ext>
              </a:extLst>
            </p:cNvPr>
            <p:cNvSpPr txBox="1"/>
            <p:nvPr/>
          </p:nvSpPr>
          <p:spPr>
            <a:xfrm>
              <a:off x="3680970" y="4962651"/>
              <a:ext cx="1471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404040"/>
                  </a:solidFill>
                  <a:ea typeface="阿里巴巴普惠体" panose="00020600040101010101"/>
                </a:rPr>
                <a:t>margin-top:20px;</a:t>
              </a:r>
              <a:endParaRPr lang="zh-CN" altLang="en-US" sz="1400" b="1" dirty="0">
                <a:solidFill>
                  <a:srgbClr val="404040"/>
                </a:solidFill>
                <a:ea typeface="阿里巴巴普惠体" panose="00020600040101010101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块级元素的特殊处理 </a:t>
            </a:r>
            <a:r>
              <a:rPr lang="en-US" altLang="zh-CN"/>
              <a:t>- </a:t>
            </a:r>
            <a:r>
              <a:rPr lang="zh-CN" altLang="en-US"/>
              <a:t>外边距合并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024417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文档流中，相邻 </a:t>
            </a:r>
            <a:r>
              <a:rPr lang="zh-CN" altLang="en-US" b="1"/>
              <a:t>块级元素 </a:t>
            </a:r>
            <a:r>
              <a:rPr lang="zh-CN" altLang="en-US" b="1">
                <a:solidFill>
                  <a:srgbClr val="C00000"/>
                </a:solidFill>
              </a:rPr>
              <a:t>上下外边距</a:t>
            </a:r>
            <a:r>
              <a:rPr lang="zh-CN" altLang="en-US"/>
              <a:t>会出现</a:t>
            </a:r>
            <a:r>
              <a:rPr lang="zh-CN" altLang="en-US" b="1"/>
              <a:t>合并现象</a:t>
            </a:r>
            <a:endParaRPr lang="en-US" altLang="zh-CN" b="1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DFDC5E-D406-484F-A623-F48C6820DD49}"/>
              </a:ext>
            </a:extLst>
          </p:cNvPr>
          <p:cNvGrpSpPr/>
          <p:nvPr/>
        </p:nvGrpSpPr>
        <p:grpSpPr>
          <a:xfrm>
            <a:off x="8856140" y="4105042"/>
            <a:ext cx="536942" cy="434109"/>
            <a:chOff x="8554404" y="3814618"/>
            <a:chExt cx="536942" cy="43410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39F919-25F5-45F8-AE76-AE2B4719F5BC}"/>
                </a:ext>
              </a:extLst>
            </p:cNvPr>
            <p:cNvCxnSpPr/>
            <p:nvPr/>
          </p:nvCxnSpPr>
          <p:spPr>
            <a:xfrm>
              <a:off x="8554404" y="3814618"/>
              <a:ext cx="0" cy="43410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80B133D-A01C-4149-8894-17FC617B8EA6}"/>
                </a:ext>
              </a:extLst>
            </p:cNvPr>
            <p:cNvSpPr txBox="1"/>
            <p:nvPr/>
          </p:nvSpPr>
          <p:spPr>
            <a:xfrm>
              <a:off x="8554404" y="3899693"/>
              <a:ext cx="536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50px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6916CA2-03FA-4507-B773-7CC4563C6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38" y="4934700"/>
            <a:ext cx="1624670" cy="1283489"/>
          </a:xfrm>
          <a:prstGeom prst="rect">
            <a:avLst/>
          </a:prstGeom>
        </p:spPr>
      </p:pic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4F6334DF-2997-419F-8D5A-F25EEEE02B1D}"/>
              </a:ext>
            </a:extLst>
          </p:cNvPr>
          <p:cNvSpPr/>
          <p:nvPr/>
        </p:nvSpPr>
        <p:spPr>
          <a:xfrm>
            <a:off x="3279818" y="5192536"/>
            <a:ext cx="2540001" cy="767815"/>
          </a:xfrm>
          <a:prstGeom prst="cloudCallout">
            <a:avLst>
              <a:gd name="adj1" fmla="val -56833"/>
              <a:gd name="adj2" fmla="val -4215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我还想你离我</a:t>
            </a:r>
            <a:r>
              <a:rPr lang="en-US" altLang="zh-CN"/>
              <a:t>2</a:t>
            </a:r>
            <a:r>
              <a:rPr lang="zh-CN" altLang="en-US"/>
              <a:t>米远呢</a:t>
            </a:r>
            <a:r>
              <a:rPr lang="en-US" altLang="zh-CN"/>
              <a:t>...</a:t>
            </a:r>
            <a:endParaRPr lang="zh-CN" altLang="en-US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7628BCF4-0CA4-4BC9-94C1-C4E836C141F0}"/>
              </a:ext>
            </a:extLst>
          </p:cNvPr>
          <p:cNvSpPr/>
          <p:nvPr/>
        </p:nvSpPr>
        <p:spPr>
          <a:xfrm>
            <a:off x="3279818" y="2919708"/>
            <a:ext cx="2159147" cy="517191"/>
          </a:xfrm>
          <a:prstGeom prst="wedgeRectCallout">
            <a:avLst>
              <a:gd name="adj1" fmla="val -61900"/>
              <a:gd name="adj2" fmla="val -488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小狗子，离我</a:t>
            </a:r>
            <a:r>
              <a:rPr lang="en-US" altLang="zh-CN"/>
              <a:t>5</a:t>
            </a:r>
            <a:r>
              <a:rPr lang="zh-CN" altLang="en-US"/>
              <a:t>米远</a:t>
            </a:r>
            <a:r>
              <a:rPr lang="en-US" altLang="zh-CN"/>
              <a:t>!</a:t>
            </a:r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817560B-A7C9-4700-B207-F3444EE7C915}"/>
              </a:ext>
            </a:extLst>
          </p:cNvPr>
          <p:cNvGrpSpPr/>
          <p:nvPr/>
        </p:nvGrpSpPr>
        <p:grpSpPr>
          <a:xfrm>
            <a:off x="2196951" y="4403793"/>
            <a:ext cx="455574" cy="434109"/>
            <a:chOff x="8554404" y="3814618"/>
            <a:chExt cx="455574" cy="434109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7064B061-225E-4977-BB66-108A046961EE}"/>
                </a:ext>
              </a:extLst>
            </p:cNvPr>
            <p:cNvCxnSpPr/>
            <p:nvPr/>
          </p:nvCxnSpPr>
          <p:spPr>
            <a:xfrm>
              <a:off x="8554404" y="3814618"/>
              <a:ext cx="0" cy="43410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8D97331-193F-4759-8311-E0C981E4D19D}"/>
                </a:ext>
              </a:extLst>
            </p:cNvPr>
            <p:cNvSpPr txBox="1"/>
            <p:nvPr/>
          </p:nvSpPr>
          <p:spPr>
            <a:xfrm>
              <a:off x="8554404" y="3899693"/>
              <a:ext cx="455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5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米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C0D2CE-2418-4713-A6ED-FCFF0E774A19}"/>
              </a:ext>
            </a:extLst>
          </p:cNvPr>
          <p:cNvGrpSpPr/>
          <p:nvPr/>
        </p:nvGrpSpPr>
        <p:grpSpPr>
          <a:xfrm>
            <a:off x="7040720" y="2063379"/>
            <a:ext cx="3507207" cy="338554"/>
            <a:chOff x="6919579" y="2072222"/>
            <a:chExt cx="3507207" cy="33855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E497770-ADEA-42CF-8383-4EF000ADAA6E}"/>
                </a:ext>
              </a:extLst>
            </p:cNvPr>
            <p:cNvSpPr/>
            <p:nvPr/>
          </p:nvSpPr>
          <p:spPr>
            <a:xfrm>
              <a:off x="7164354" y="2072222"/>
              <a:ext cx="3262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合并规则：使用外边距更大的数值</a:t>
              </a:r>
            </a:p>
          </p:txBody>
        </p:sp>
        <p:sp>
          <p:nvSpPr>
            <p:cNvPr id="25" name="Shape 2401">
              <a:extLst>
                <a:ext uri="{FF2B5EF4-FFF2-40B4-BE49-F238E27FC236}">
                  <a16:creationId xmlns:a16="http://schemas.microsoft.com/office/drawing/2014/main" id="{41B8E1A4-E9E4-411F-A030-6E66805BD86F}"/>
                </a:ext>
              </a:extLst>
            </p:cNvPr>
            <p:cNvSpPr/>
            <p:nvPr/>
          </p:nvSpPr>
          <p:spPr>
            <a:xfrm>
              <a:off x="6919579" y="210303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03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块级元素的特殊处理 </a:t>
            </a:r>
            <a:r>
              <a:rPr lang="en-US" altLang="zh-CN"/>
              <a:t>- </a:t>
            </a:r>
            <a:r>
              <a:rPr lang="zh-CN" altLang="en-US"/>
              <a:t>塌陷现象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2" y="1989140"/>
            <a:ext cx="4989944" cy="4562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设置 子盒子 的 上外边距 </a:t>
            </a:r>
            <a:r>
              <a:rPr lang="en-US" altLang="zh-CN"/>
              <a:t>20</a:t>
            </a:r>
            <a:r>
              <a:rPr lang="zh-CN" altLang="en-US"/>
              <a:t>，结果应该是哪个？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65624E-B196-4729-BADA-4BA50166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112" y="1407408"/>
            <a:ext cx="2493109" cy="1853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C05CE7-D74D-4296-9C80-AFDD7342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12" y="3656583"/>
            <a:ext cx="2523587" cy="20298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EE5C81-13D1-4CB8-94E3-411B08863909}"/>
              </a:ext>
            </a:extLst>
          </p:cNvPr>
          <p:cNvSpPr txBox="1"/>
          <p:nvPr/>
        </p:nvSpPr>
        <p:spPr>
          <a:xfrm>
            <a:off x="2318324" y="2445363"/>
            <a:ext cx="195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C00000"/>
                </a:solidFill>
                <a:ea typeface="阿里巴巴普惠体" panose="00020600040101010101"/>
              </a:rPr>
              <a:t>答案：第 </a:t>
            </a:r>
            <a:r>
              <a:rPr lang="en-US" altLang="zh-CN" sz="2000" b="1">
                <a:solidFill>
                  <a:srgbClr val="C00000"/>
                </a:solidFill>
                <a:ea typeface="阿里巴巴普惠体" panose="00020600040101010101"/>
              </a:rPr>
              <a:t>2 </a:t>
            </a:r>
            <a:r>
              <a:rPr lang="zh-CN" altLang="en-US" sz="2000" b="1">
                <a:solidFill>
                  <a:srgbClr val="C00000"/>
                </a:solidFill>
                <a:ea typeface="阿里巴巴普惠体" panose="00020600040101010101"/>
              </a:rPr>
              <a:t>个！</a:t>
            </a:r>
            <a:endParaRPr lang="zh-CN" altLang="en-US" sz="20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BEF69035-61A7-4F2B-9F9F-C625DED32FAF}"/>
              </a:ext>
            </a:extLst>
          </p:cNvPr>
          <p:cNvSpPr txBox="1">
            <a:spLocks/>
          </p:cNvSpPr>
          <p:nvPr/>
        </p:nvSpPr>
        <p:spPr>
          <a:xfrm>
            <a:off x="838201" y="2972776"/>
            <a:ext cx="5331689" cy="134060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外边距塌陷：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 sz="1200"/>
              <a:t>在文档流中块级元素的子盒子设置了上外边距后，会产生子盒子外边距溢出父盒子的现象，我们称之为塌陷。</a:t>
            </a:r>
            <a:endParaRPr lang="en-US" altLang="zh-CN" sz="1200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951AE567-BF77-4825-8018-3F0C6F489C01}"/>
              </a:ext>
            </a:extLst>
          </p:cNvPr>
          <p:cNvSpPr txBox="1">
            <a:spLocks/>
          </p:cNvSpPr>
          <p:nvPr/>
        </p:nvSpPr>
        <p:spPr>
          <a:xfrm>
            <a:off x="838199" y="4313381"/>
            <a:ext cx="5479473" cy="181956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解决方案：</a:t>
            </a:r>
            <a:endParaRPr lang="en-US" altLang="zh-CN" b="1"/>
          </a:p>
          <a:p>
            <a:pPr marL="534988" lvl="1" indent="-174625">
              <a:buFontTx/>
              <a:buChar char="-"/>
            </a:pPr>
            <a:r>
              <a:rPr lang="zh-CN" altLang="en-US"/>
              <a:t>为父盒子 设置 </a:t>
            </a:r>
            <a:r>
              <a:rPr lang="en-US" altLang="zh-CN"/>
              <a:t>border </a:t>
            </a:r>
            <a:r>
              <a:rPr lang="zh-CN" altLang="en-US"/>
              <a:t>属性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为父盒子 设置 </a:t>
            </a:r>
            <a:r>
              <a:rPr lang="en-US" altLang="zh-CN"/>
              <a:t>overflow </a:t>
            </a:r>
            <a:r>
              <a:rPr lang="zh-CN" altLang="en-US"/>
              <a:t>属性</a:t>
            </a:r>
            <a:r>
              <a:rPr lang="en-US" altLang="zh-CN"/>
              <a:t>( </a:t>
            </a:r>
            <a:r>
              <a:rPr lang="zh-CN" altLang="en-US"/>
              <a:t>值不为 </a:t>
            </a:r>
            <a:r>
              <a:rPr lang="en-US" altLang="zh-CN"/>
              <a:t>visible)</a:t>
            </a:r>
          </a:p>
        </p:txBody>
      </p:sp>
    </p:spTree>
    <p:extLst>
      <p:ext uri="{BB962C8B-B14F-4D97-AF65-F5344CB8AC3E}">
        <p14:creationId xmlns:p14="http://schemas.microsoft.com/office/powerpoint/2010/main" val="218254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文档流与元素类型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1729509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文本换行</a:t>
            </a:r>
            <a:endParaRPr lang="en-US" altLang="zh-CN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溢出处理</a:t>
            </a:r>
            <a:endParaRPr lang="en-US" altLang="zh-CN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外边距合并</a:t>
            </a:r>
            <a:endParaRPr lang="en-US" altLang="zh-CN"/>
          </a:p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塌陷现象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D56024-840B-42F7-9903-299B945C0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块级元素的特殊处理</a:t>
            </a:r>
            <a:r>
              <a:rPr lang="en-US" altLang="zh-CN"/>
              <a:t>.</a:t>
            </a:r>
            <a:r>
              <a:rPr lang="zh-CN" altLang="en-US"/>
              <a:t>小结</a:t>
            </a:r>
            <a:endParaRPr lang="en-US" altLang="zh-CN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190ABBDF-BFE2-426D-88D4-866D81E53C00}"/>
              </a:ext>
            </a:extLst>
          </p:cNvPr>
          <p:cNvSpPr txBox="1">
            <a:spLocks/>
          </p:cNvSpPr>
          <p:nvPr/>
        </p:nvSpPr>
        <p:spPr>
          <a:xfrm>
            <a:off x="2274454" y="1989138"/>
            <a:ext cx="4976091" cy="4106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176213">
              <a:buFontTx/>
              <a:buChar char="-"/>
              <a:tabLst>
                <a:tab pos="92075" algn="l"/>
              </a:tabLst>
            </a:pPr>
            <a:r>
              <a:rPr lang="en-US" altLang="zh-CN">
                <a:solidFill>
                  <a:srgbClr val="C00000"/>
                </a:solidFill>
              </a:rPr>
              <a:t>word-break:break-all;</a:t>
            </a:r>
          </a:p>
          <a:p>
            <a:pPr marL="268288" indent="-176213">
              <a:buFontTx/>
              <a:buChar char="-"/>
              <a:tabLst>
                <a:tab pos="92075" algn="l"/>
              </a:tabLst>
            </a:pPr>
            <a:r>
              <a:rPr lang="en-US" altLang="zh-CN">
                <a:solidFill>
                  <a:srgbClr val="C00000"/>
                </a:solidFill>
              </a:rPr>
              <a:t>overflow:auto;</a:t>
            </a:r>
          </a:p>
          <a:p>
            <a:pPr marL="268288" indent="-176213">
              <a:buFontTx/>
              <a:buChar char="-"/>
              <a:tabLst>
                <a:tab pos="92075" algn="l"/>
              </a:tabLst>
            </a:pPr>
            <a:r>
              <a:rPr lang="zh-CN" altLang="en-US">
                <a:solidFill>
                  <a:srgbClr val="C00000"/>
                </a:solidFill>
              </a:rPr>
              <a:t>现象</a:t>
            </a:r>
            <a:endParaRPr lang="en-US" altLang="zh-CN">
              <a:solidFill>
                <a:srgbClr val="C00000"/>
              </a:solidFill>
            </a:endParaRPr>
          </a:p>
          <a:p>
            <a:pPr marL="268288" indent="-176213">
              <a:buFontTx/>
              <a:buChar char="-"/>
              <a:tabLst>
                <a:tab pos="92075" algn="l"/>
              </a:tabLst>
            </a:pPr>
            <a:r>
              <a:rPr lang="en-US" altLang="zh-CN">
                <a:solidFill>
                  <a:srgbClr val="C00000"/>
                </a:solidFill>
              </a:rPr>
              <a:t>border </a:t>
            </a:r>
            <a:r>
              <a:rPr lang="zh-CN" altLang="en-US">
                <a:solidFill>
                  <a:srgbClr val="C00000"/>
                </a:solidFill>
              </a:rPr>
              <a:t>或 </a:t>
            </a:r>
            <a:r>
              <a:rPr lang="en-US" altLang="zh-CN">
                <a:solidFill>
                  <a:srgbClr val="C00000"/>
                </a:solidFill>
              </a:rPr>
              <a:t>overflow</a:t>
            </a:r>
          </a:p>
        </p:txBody>
      </p:sp>
    </p:spTree>
    <p:extLst>
      <p:ext uri="{BB962C8B-B14F-4D97-AF65-F5344CB8AC3E}">
        <p14:creationId xmlns:p14="http://schemas.microsoft.com/office/powerpoint/2010/main" val="42849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目标：知道浮动元素的特征，并利用浮动特征控制布局结构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555836" cy="247202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浮动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清除浮动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05B51-5EFF-4101-A8B1-33EA104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17" y="1989139"/>
            <a:ext cx="4030942" cy="3962352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314361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C00000"/>
                </a:solidFill>
              </a:rPr>
              <a:t>Emmet </a:t>
            </a:r>
            <a:r>
              <a:rPr lang="zh-CN" altLang="en-US" b="1">
                <a:solidFill>
                  <a:srgbClr val="C00000"/>
                </a:solidFill>
              </a:rPr>
              <a:t>语法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组合选择器</a:t>
            </a:r>
            <a:endParaRPr lang="en-US" altLang="zh-CN"/>
          </a:p>
          <a:p>
            <a:r>
              <a:rPr lang="zh-CN" altLang="en-US"/>
              <a:t>文档流与元素类型</a:t>
            </a:r>
            <a:endParaRPr lang="en-US" altLang="zh-CN"/>
          </a:p>
          <a:p>
            <a:r>
              <a:rPr lang="zh-CN" altLang="en-US"/>
              <a:t>元素的显示方式</a:t>
            </a:r>
            <a:endParaRPr lang="en-US" altLang="zh-CN"/>
          </a:p>
          <a:p>
            <a:r>
              <a:rPr lang="zh-CN" altLang="en-US"/>
              <a:t>浮动与清除浮动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024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为什么需要浮动？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需求：如何让多个 </a:t>
            </a:r>
            <a:r>
              <a:rPr lang="zh-CN" altLang="en-US" b="1"/>
              <a:t>块级元素（</a:t>
            </a:r>
            <a:r>
              <a:rPr lang="en-US" altLang="zh-CN" b="1"/>
              <a:t>div</a:t>
            </a:r>
            <a:r>
              <a:rPr lang="zh-CN" altLang="en-US" b="1"/>
              <a:t>）</a:t>
            </a:r>
            <a:r>
              <a:rPr lang="zh-CN" altLang="en-US"/>
              <a:t>排成一行显示？</a:t>
            </a:r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C469AC-CBD3-47A3-A014-24690A0F55FD}"/>
              </a:ext>
            </a:extLst>
          </p:cNvPr>
          <p:cNvSpPr/>
          <p:nvPr/>
        </p:nvSpPr>
        <p:spPr>
          <a:xfrm>
            <a:off x="3222724" y="2875871"/>
            <a:ext cx="1851122" cy="7819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郭富城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1E607E-522B-4848-B5F3-59AC3126EBEE}"/>
              </a:ext>
            </a:extLst>
          </p:cNvPr>
          <p:cNvSpPr/>
          <p:nvPr/>
        </p:nvSpPr>
        <p:spPr>
          <a:xfrm>
            <a:off x="1293091" y="2806703"/>
            <a:ext cx="5772728" cy="9569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E6F210-CBDB-49E3-A0B1-8AB66A833EC1}"/>
              </a:ext>
            </a:extLst>
          </p:cNvPr>
          <p:cNvSpPr/>
          <p:nvPr/>
        </p:nvSpPr>
        <p:spPr>
          <a:xfrm>
            <a:off x="1371600" y="2875871"/>
            <a:ext cx="1851124" cy="781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左边画个龙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5C4283-39FD-4FB4-823B-227AD1031A60}"/>
              </a:ext>
            </a:extLst>
          </p:cNvPr>
          <p:cNvSpPr/>
          <p:nvPr/>
        </p:nvSpPr>
        <p:spPr>
          <a:xfrm>
            <a:off x="5073846" y="2875871"/>
            <a:ext cx="1851122" cy="781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右边画一道彩虹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865491-392E-483C-9835-46AC08D282EB}"/>
              </a:ext>
            </a:extLst>
          </p:cNvPr>
          <p:cNvGrpSpPr/>
          <p:nvPr/>
        </p:nvGrpSpPr>
        <p:grpSpPr>
          <a:xfrm>
            <a:off x="1293090" y="4834085"/>
            <a:ext cx="5846619" cy="956929"/>
            <a:chOff x="1293090" y="4834085"/>
            <a:chExt cx="5846619" cy="95692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C91F2A5-0617-451A-9FE6-CA513E4A6A42}"/>
                </a:ext>
              </a:extLst>
            </p:cNvPr>
            <p:cNvSpPr/>
            <p:nvPr/>
          </p:nvSpPr>
          <p:spPr>
            <a:xfrm>
              <a:off x="3287376" y="4903253"/>
              <a:ext cx="1851122" cy="78199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郭富城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7B6BA7-B7E2-4DA2-ABC8-DE54B1CED5E5}"/>
                </a:ext>
              </a:extLst>
            </p:cNvPr>
            <p:cNvSpPr/>
            <p:nvPr/>
          </p:nvSpPr>
          <p:spPr>
            <a:xfrm>
              <a:off x="1293090" y="4834085"/>
              <a:ext cx="5846619" cy="95692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A5E1A2-CF2D-4662-A491-2D7996E1C27C}"/>
                </a:ext>
              </a:extLst>
            </p:cNvPr>
            <p:cNvSpPr/>
            <p:nvPr/>
          </p:nvSpPr>
          <p:spPr>
            <a:xfrm>
              <a:off x="1371600" y="4903253"/>
              <a:ext cx="1851124" cy="78199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左边画个龙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F49AE1-FF64-4E5B-92EE-88F9107CB99B}"/>
                </a:ext>
              </a:extLst>
            </p:cNvPr>
            <p:cNvSpPr/>
            <p:nvPr/>
          </p:nvSpPr>
          <p:spPr>
            <a:xfrm>
              <a:off x="5203150" y="4903253"/>
              <a:ext cx="1851122" cy="781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右边画一道彩虹</a:t>
              </a:r>
            </a:p>
          </p:txBody>
        </p:sp>
      </p:grp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B9DA6EB6-4C7B-49E7-BAD5-ABFA6219578C}"/>
              </a:ext>
            </a:extLst>
          </p:cNvPr>
          <p:cNvSpPr txBox="1">
            <a:spLocks/>
          </p:cNvSpPr>
          <p:nvPr/>
        </p:nvSpPr>
        <p:spPr>
          <a:xfrm>
            <a:off x="838201" y="4207643"/>
            <a:ext cx="6216072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如果用 行内块</a:t>
            </a:r>
            <a:r>
              <a:rPr lang="en-US" altLang="zh-CN"/>
              <a:t>(inline-block)</a:t>
            </a:r>
            <a:r>
              <a:rPr lang="zh-CN" altLang="en-US"/>
              <a:t>，块之间会有去不掉的缝隙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4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为什么需要浮动？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需求：如何让</a:t>
            </a:r>
            <a:r>
              <a:rPr lang="zh-CN" altLang="en-US" b="1"/>
              <a:t>两个 块级元素 </a:t>
            </a:r>
            <a:r>
              <a:rPr lang="zh-CN" altLang="en-US"/>
              <a:t>分别显示在 </a:t>
            </a:r>
            <a:r>
              <a:rPr lang="zh-CN" altLang="en-US" b="1"/>
              <a:t>左右两边</a:t>
            </a:r>
            <a:r>
              <a:rPr lang="zh-CN" altLang="en-US"/>
              <a:t>？</a:t>
            </a:r>
            <a:endParaRPr lang="en-US" altLang="zh-CN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355DC6-20F4-4913-B13A-CF020F226CDD}"/>
              </a:ext>
            </a:extLst>
          </p:cNvPr>
          <p:cNvSpPr/>
          <p:nvPr/>
        </p:nvSpPr>
        <p:spPr>
          <a:xfrm>
            <a:off x="1339274" y="2806703"/>
            <a:ext cx="5772728" cy="9569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D390A9-EF59-4E99-811E-72C3BF5F01D8}"/>
              </a:ext>
            </a:extLst>
          </p:cNvPr>
          <p:cNvSpPr/>
          <p:nvPr/>
        </p:nvSpPr>
        <p:spPr>
          <a:xfrm>
            <a:off x="1417783" y="2875871"/>
            <a:ext cx="1851124" cy="781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左边画个龙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0E42B4-D327-4C15-A80C-196CDAFC59AE}"/>
              </a:ext>
            </a:extLst>
          </p:cNvPr>
          <p:cNvSpPr/>
          <p:nvPr/>
        </p:nvSpPr>
        <p:spPr>
          <a:xfrm>
            <a:off x="5120029" y="2875871"/>
            <a:ext cx="1851122" cy="781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右边画一道彩虹</a:t>
            </a:r>
          </a:p>
        </p:txBody>
      </p:sp>
    </p:spTree>
    <p:extLst>
      <p:ext uri="{BB962C8B-B14F-4D97-AF65-F5344CB8AC3E}">
        <p14:creationId xmlns:p14="http://schemas.microsoft.com/office/powerpoint/2010/main" val="17126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为什么需要浮动？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4398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结论：有很多布局，标准流（自上而下）无法完成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解决办法：有很多，其中，</a:t>
            </a:r>
            <a:r>
              <a:rPr lang="zh-CN" altLang="en-US" b="1">
                <a:solidFill>
                  <a:srgbClr val="C00000"/>
                </a:solidFill>
              </a:rPr>
              <a:t>浮动</a:t>
            </a:r>
            <a:r>
              <a:rPr lang="zh-CN" altLang="en-US"/>
              <a:t> 就是一种常见方式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</a:rPr>
              <a:t>浮动作用：让多个块级元素一行内显示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7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什么是浮动？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8462817" cy="24904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作用：让 </a:t>
            </a:r>
            <a:r>
              <a:rPr lang="zh-CN" altLang="en-US" b="1"/>
              <a:t>元素</a:t>
            </a:r>
            <a:r>
              <a:rPr lang="zh-CN" altLang="en-US"/>
              <a:t> 脱离标准流，</a:t>
            </a:r>
            <a:r>
              <a:rPr lang="zh-CN" altLang="en-US" b="1">
                <a:solidFill>
                  <a:srgbClr val="C00000"/>
                </a:solidFill>
              </a:rPr>
              <a:t>漂浮</a:t>
            </a:r>
            <a:r>
              <a:rPr lang="zh-CN" altLang="en-US"/>
              <a:t> 到 标准流上面；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</a:t>
            </a:r>
            <a:r>
              <a:rPr lang="zh-CN" altLang="en-US"/>
              <a:t>并能设置同行显示。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属性值：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6FEE30-029D-45BA-B954-20150B4287B5}"/>
              </a:ext>
            </a:extLst>
          </p:cNvPr>
          <p:cNvGrpSpPr/>
          <p:nvPr/>
        </p:nvGrpSpPr>
        <p:grpSpPr>
          <a:xfrm>
            <a:off x="1325951" y="3271858"/>
            <a:ext cx="1906776" cy="736724"/>
            <a:chOff x="1313312" y="2562684"/>
            <a:chExt cx="1906776" cy="7367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A448CC-300E-43AC-8E9F-5AD8FA2C3DDC}"/>
                </a:ext>
              </a:extLst>
            </p:cNvPr>
            <p:cNvSpPr/>
            <p:nvPr/>
          </p:nvSpPr>
          <p:spPr>
            <a:xfrm>
              <a:off x="1313312" y="2562684"/>
              <a:ext cx="190677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B7D084-F524-45AC-A9C7-E6BEF0D0A7DA}"/>
                </a:ext>
              </a:extLst>
            </p:cNvPr>
            <p:cNvSpPr/>
            <p:nvPr/>
          </p:nvSpPr>
          <p:spPr>
            <a:xfrm>
              <a:off x="1331785" y="2586991"/>
              <a:ext cx="17312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float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2D17BF8-9170-48EE-AFF5-BF7E5F58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1" y="4596751"/>
            <a:ext cx="4103400" cy="1391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0B327C-824D-4764-86FA-5C72280E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28" y="2161613"/>
            <a:ext cx="3498734" cy="3439200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67493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什么是浮动？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8462817" cy="24904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作用：让 </a:t>
            </a:r>
            <a:r>
              <a:rPr lang="zh-CN" altLang="en-US" b="1"/>
              <a:t>元素</a:t>
            </a:r>
            <a:r>
              <a:rPr lang="zh-CN" altLang="en-US"/>
              <a:t> 脱离标准流，</a:t>
            </a:r>
            <a:r>
              <a:rPr lang="zh-CN" altLang="en-US" b="1">
                <a:solidFill>
                  <a:srgbClr val="C00000"/>
                </a:solidFill>
              </a:rPr>
              <a:t>漂浮</a:t>
            </a:r>
            <a:r>
              <a:rPr lang="zh-CN" altLang="en-US"/>
              <a:t> 到 标准流上面；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</a:t>
            </a:r>
            <a:r>
              <a:rPr lang="zh-CN" altLang="en-US"/>
              <a:t>并能设置同行显示。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属性值：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6FEE30-029D-45BA-B954-20150B4287B5}"/>
              </a:ext>
            </a:extLst>
          </p:cNvPr>
          <p:cNvGrpSpPr/>
          <p:nvPr/>
        </p:nvGrpSpPr>
        <p:grpSpPr>
          <a:xfrm>
            <a:off x="1325951" y="3271858"/>
            <a:ext cx="1906776" cy="736724"/>
            <a:chOff x="1313312" y="2562684"/>
            <a:chExt cx="1906776" cy="7367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A448CC-300E-43AC-8E9F-5AD8FA2C3DDC}"/>
                </a:ext>
              </a:extLst>
            </p:cNvPr>
            <p:cNvSpPr/>
            <p:nvPr/>
          </p:nvSpPr>
          <p:spPr>
            <a:xfrm>
              <a:off x="1313312" y="2562684"/>
              <a:ext cx="190677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B7D084-F524-45AC-A9C7-E6BEF0D0A7DA}"/>
                </a:ext>
              </a:extLst>
            </p:cNvPr>
            <p:cNvSpPr/>
            <p:nvPr/>
          </p:nvSpPr>
          <p:spPr>
            <a:xfrm>
              <a:off x="1331785" y="2586991"/>
              <a:ext cx="17312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float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2D17BF8-9170-48EE-AFF5-BF7E5F58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1" y="4596751"/>
            <a:ext cx="4103400" cy="13919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0B327C-824D-4764-86FA-5C72280E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56" y="1054354"/>
            <a:ext cx="3146829" cy="3093283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A5D8F5-08CD-4A6E-9EE1-88A856B51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147" y="4540280"/>
            <a:ext cx="4625741" cy="678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99E6DF-0117-483B-9B34-B1E17420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147" y="5347306"/>
            <a:ext cx="4638271" cy="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44393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元素浮动后，会有</a:t>
            </a:r>
            <a:r>
              <a:rPr lang="en-US" altLang="zh-CN"/>
              <a:t>3</a:t>
            </a:r>
            <a:r>
              <a:rPr lang="zh-CN" altLang="en-US"/>
              <a:t>个比较重要的特点：</a:t>
            </a:r>
            <a:endParaRPr lang="en-US" altLang="zh-CN"/>
          </a:p>
          <a:p>
            <a:pPr lvl="1"/>
            <a:r>
              <a:rPr lang="zh-CN" altLang="en-US"/>
              <a:t>浮动元素 会 </a:t>
            </a:r>
            <a:r>
              <a:rPr lang="zh-CN" altLang="en-US">
                <a:solidFill>
                  <a:srgbClr val="C00000"/>
                </a:solidFill>
              </a:rPr>
              <a:t>脱离标准流</a:t>
            </a:r>
            <a:r>
              <a:rPr lang="en-US" altLang="zh-CN"/>
              <a:t>(</a:t>
            </a:r>
            <a:r>
              <a:rPr lang="zh-CN" altLang="en-US"/>
              <a:t>脱标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浮动元素 会 </a:t>
            </a:r>
            <a:r>
              <a:rPr lang="zh-CN" altLang="en-US">
                <a:solidFill>
                  <a:srgbClr val="C00000"/>
                </a:solidFill>
              </a:rPr>
              <a:t>一行内显示</a:t>
            </a:r>
            <a:r>
              <a:rPr lang="zh-CN" altLang="en-US"/>
              <a:t>并且元素</a:t>
            </a:r>
            <a:r>
              <a:rPr lang="zh-CN" altLang="en-US">
                <a:solidFill>
                  <a:srgbClr val="C00000"/>
                </a:solidFill>
              </a:rPr>
              <a:t>顶部对齐</a:t>
            </a:r>
            <a:endParaRPr lang="en-US" altLang="zh-CN">
              <a:solidFill>
                <a:srgbClr val="C00000"/>
              </a:solidFill>
            </a:endParaRPr>
          </a:p>
          <a:p>
            <a:pPr lvl="1"/>
            <a:r>
              <a:rPr lang="zh-CN" altLang="en-US"/>
              <a:t>浮动元素 会 具有</a:t>
            </a:r>
            <a:r>
              <a:rPr lang="zh-CN" altLang="en-US">
                <a:solidFill>
                  <a:srgbClr val="C00000"/>
                </a:solidFill>
              </a:rPr>
              <a:t>行内块元素</a:t>
            </a:r>
            <a:r>
              <a:rPr lang="zh-CN" altLang="en-US"/>
              <a:t>的特性（成行显示，可设置高宽）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50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浮动特点：脱离标准流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7335981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设置 </a:t>
            </a:r>
            <a:r>
              <a:rPr lang="en-US" altLang="zh-CN"/>
              <a:t>float </a:t>
            </a:r>
            <a:r>
              <a:rPr lang="zh-CN" altLang="en-US"/>
              <a:t>属性后，元素会有两个表现：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离开标准流（脱标），移动到指定的位置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浮动的元素不再拥有原来的位置，位置被 标准流 </a:t>
            </a:r>
            <a:r>
              <a:rPr lang="zh-CN" altLang="en-US" b="1"/>
              <a:t>后面的元素 </a:t>
            </a:r>
            <a:r>
              <a:rPr lang="zh-CN" altLang="en-US"/>
              <a:t>前移占据</a:t>
            </a:r>
            <a:endParaRPr lang="en-US" altLang="zh-CN"/>
          </a:p>
        </p:txBody>
      </p:sp>
      <p:pic>
        <p:nvPicPr>
          <p:cNvPr id="12" name="Picture 2" descr="C:\Users\apple\Desktop\333.jpg">
            <a:extLst>
              <a:ext uri="{FF2B5EF4-FFF2-40B4-BE49-F238E27FC236}">
                <a16:creationId xmlns:a16="http://schemas.microsoft.com/office/drawing/2014/main" id="{6D1A4A31-9322-42D8-87CD-1528459B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71" y="3886305"/>
            <a:ext cx="3326393" cy="207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pple\Desktop\2.png">
            <a:extLst>
              <a:ext uri="{FF2B5EF4-FFF2-40B4-BE49-F238E27FC236}">
                <a16:creationId xmlns:a16="http://schemas.microsoft.com/office/drawing/2014/main" id="{764F80D9-46A5-4F83-BA32-4FEB48F58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17" y="4591582"/>
            <a:ext cx="992952" cy="114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apple\Desktop\未命名-1.png">
            <a:extLst>
              <a:ext uri="{FF2B5EF4-FFF2-40B4-BE49-F238E27FC236}">
                <a16:creationId xmlns:a16="http://schemas.microsoft.com/office/drawing/2014/main" id="{BA32B065-DDBB-4A68-8F49-4EE632F5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82" y="4570523"/>
            <a:ext cx="286435" cy="10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1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0208 -0.16621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2799 0.0023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52EE04D-10E9-4070-8F72-EB4DE9EBA0A9}"/>
              </a:ext>
            </a:extLst>
          </p:cNvPr>
          <p:cNvSpPr/>
          <p:nvPr/>
        </p:nvSpPr>
        <p:spPr>
          <a:xfrm>
            <a:off x="1542473" y="4368800"/>
            <a:ext cx="3278908" cy="12087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浮动特点：脱离标准流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7335981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设置 </a:t>
            </a:r>
            <a:r>
              <a:rPr lang="en-US" altLang="zh-CN"/>
              <a:t>float </a:t>
            </a:r>
            <a:r>
              <a:rPr lang="zh-CN" altLang="en-US"/>
              <a:t>属性后，元素会有两个表现：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离开标准流（脱标），移动到指定的位置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浮动的元素不再拥有原来的位置，位置被 标准流 </a:t>
            </a:r>
            <a:r>
              <a:rPr lang="zh-CN" altLang="en-US" b="1"/>
              <a:t>后面的元素 </a:t>
            </a:r>
            <a:r>
              <a:rPr lang="zh-CN" altLang="en-US"/>
              <a:t>前移占据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38948F-A4A9-467E-9F08-799219E76663}"/>
              </a:ext>
            </a:extLst>
          </p:cNvPr>
          <p:cNvSpPr/>
          <p:nvPr/>
        </p:nvSpPr>
        <p:spPr>
          <a:xfrm>
            <a:off x="1385455" y="3429000"/>
            <a:ext cx="3627293" cy="22593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C6C96C-8AE5-44D5-AD19-879D4B07431F}"/>
              </a:ext>
            </a:extLst>
          </p:cNvPr>
          <p:cNvSpPr/>
          <p:nvPr/>
        </p:nvSpPr>
        <p:spPr>
          <a:xfrm>
            <a:off x="1542472" y="3498167"/>
            <a:ext cx="2743201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DIV_1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C0E715-A38C-46E7-B9F8-9BA9833546A4}"/>
              </a:ext>
            </a:extLst>
          </p:cNvPr>
          <p:cNvSpPr/>
          <p:nvPr/>
        </p:nvSpPr>
        <p:spPr>
          <a:xfrm>
            <a:off x="2539610" y="468419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DIV_2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05F20F-308A-41E9-91DA-28E1BDF02216}"/>
              </a:ext>
            </a:extLst>
          </p:cNvPr>
          <p:cNvSpPr/>
          <p:nvPr/>
        </p:nvSpPr>
        <p:spPr>
          <a:xfrm>
            <a:off x="8248072" y="4392271"/>
            <a:ext cx="2401455" cy="109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0E3F97-4353-4CB2-9A48-BBCAFC11434E}"/>
              </a:ext>
            </a:extLst>
          </p:cNvPr>
          <p:cNvSpPr/>
          <p:nvPr/>
        </p:nvSpPr>
        <p:spPr>
          <a:xfrm>
            <a:off x="6687128" y="4392271"/>
            <a:ext cx="1487054" cy="1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F0AB20-B806-4F99-AEA3-E3C78A0A5105}"/>
              </a:ext>
            </a:extLst>
          </p:cNvPr>
          <p:cNvSpPr/>
          <p:nvPr/>
        </p:nvSpPr>
        <p:spPr>
          <a:xfrm>
            <a:off x="7981108" y="3429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04040"/>
                </a:solidFill>
                <a:ea typeface="阿里巴巴普惠体" panose="00020600040101010101"/>
              </a:rPr>
              <a:t>剖面图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A1B041-6AE8-49B5-A9D7-81237EE3AFF6}"/>
              </a:ext>
            </a:extLst>
          </p:cNvPr>
          <p:cNvSpPr/>
          <p:nvPr/>
        </p:nvSpPr>
        <p:spPr>
          <a:xfrm>
            <a:off x="3250397" y="36472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阿里巴巴普惠体" panose="00020600040101010101"/>
              </a:rPr>
              <a:t>设置浮动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EA3C380-E73F-4694-99BD-BFFE09822AC8}"/>
              </a:ext>
            </a:extLst>
          </p:cNvPr>
          <p:cNvGrpSpPr/>
          <p:nvPr/>
        </p:nvGrpSpPr>
        <p:grpSpPr>
          <a:xfrm>
            <a:off x="1686333" y="6111234"/>
            <a:ext cx="7264191" cy="338554"/>
            <a:chOff x="2000369" y="6077238"/>
            <a:chExt cx="7264191" cy="33855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2A2DA6-7D46-44A5-9634-ECA65E419BCF}"/>
                </a:ext>
              </a:extLst>
            </p:cNvPr>
            <p:cNvSpPr/>
            <p:nvPr/>
          </p:nvSpPr>
          <p:spPr>
            <a:xfrm>
              <a:off x="2257514" y="6077238"/>
              <a:ext cx="700704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文字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不识别 元素标签的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浮动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，所以会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围绕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浮动元素的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"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空出位置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"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进行布局</a:t>
              </a:r>
            </a:p>
          </p:txBody>
        </p:sp>
        <p:sp>
          <p:nvSpPr>
            <p:cNvPr id="14" name="Shape 2401">
              <a:extLst>
                <a:ext uri="{FF2B5EF4-FFF2-40B4-BE49-F238E27FC236}">
                  <a16:creationId xmlns:a16="http://schemas.microsoft.com/office/drawing/2014/main" id="{236B5D5B-53D5-4C36-AB82-832D44224A4E}"/>
                </a:ext>
              </a:extLst>
            </p:cNvPr>
            <p:cNvSpPr/>
            <p:nvPr/>
          </p:nvSpPr>
          <p:spPr>
            <a:xfrm>
              <a:off x="2000369" y="6106785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72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0.00117 -0.1270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36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156 -0.075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52 -0.05486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2812 3.7037E-7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/>
      <p:bldP spid="10" grpId="0" animBg="1"/>
      <p:bldP spid="10" grpId="1" animBg="1"/>
      <p:bldP spid="11" grpId="0" animBg="1"/>
      <p:bldP spid="11" grpId="1" animBg="1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44393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元素浮动后，会有</a:t>
            </a:r>
            <a:r>
              <a:rPr lang="en-US" altLang="zh-CN"/>
              <a:t>3</a:t>
            </a:r>
            <a:r>
              <a:rPr lang="zh-CN" altLang="en-US"/>
              <a:t>个比较重要的特点：</a:t>
            </a:r>
            <a:endParaRPr lang="en-US" altLang="zh-CN"/>
          </a:p>
          <a:p>
            <a:pPr lvl="1"/>
            <a:r>
              <a:rPr lang="zh-CN" altLang="en-US"/>
              <a:t>浮动元素 会 </a:t>
            </a:r>
            <a:r>
              <a:rPr lang="zh-CN" altLang="en-US">
                <a:solidFill>
                  <a:srgbClr val="C00000"/>
                </a:solidFill>
              </a:rPr>
              <a:t>脱离标准流</a:t>
            </a:r>
            <a:r>
              <a:rPr lang="en-US" altLang="zh-CN"/>
              <a:t>(</a:t>
            </a:r>
            <a:r>
              <a:rPr lang="zh-CN" altLang="en-US"/>
              <a:t>脱标</a:t>
            </a:r>
            <a:r>
              <a:rPr lang="en-US" altLang="zh-CN"/>
              <a:t>)</a:t>
            </a:r>
          </a:p>
          <a:p>
            <a:pPr lvl="1"/>
            <a:r>
              <a:rPr lang="zh-CN" altLang="en-US" b="1"/>
              <a:t>浮动元素 会 </a:t>
            </a:r>
            <a:r>
              <a:rPr lang="zh-CN" altLang="en-US" b="1">
                <a:solidFill>
                  <a:srgbClr val="C00000"/>
                </a:solidFill>
              </a:rPr>
              <a:t>一行内显示</a:t>
            </a:r>
            <a:r>
              <a:rPr lang="zh-CN" altLang="en-US" b="1"/>
              <a:t>并且元素</a:t>
            </a:r>
            <a:r>
              <a:rPr lang="zh-CN" altLang="en-US" b="1">
                <a:solidFill>
                  <a:srgbClr val="C00000"/>
                </a:solidFill>
              </a:rPr>
              <a:t>顶部对齐</a:t>
            </a:r>
            <a:endParaRPr lang="en-US" altLang="zh-CN" b="1">
              <a:solidFill>
                <a:srgbClr val="C00000"/>
              </a:solidFill>
            </a:endParaRPr>
          </a:p>
          <a:p>
            <a:pPr lvl="1"/>
            <a:r>
              <a:rPr lang="zh-CN" altLang="en-US"/>
              <a:t>浮动元素 会 具有</a:t>
            </a:r>
            <a:r>
              <a:rPr lang="zh-CN" altLang="en-US">
                <a:solidFill>
                  <a:srgbClr val="C00000"/>
                </a:solidFill>
              </a:rPr>
              <a:t>行内块元素</a:t>
            </a:r>
            <a:r>
              <a:rPr lang="zh-CN" altLang="en-US"/>
              <a:t>的特性（成行显示，可设置高宽）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51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浮动特点：</a:t>
            </a:r>
            <a:r>
              <a:rPr lang="zh-CN" altLang="en-US">
                <a:solidFill>
                  <a:srgbClr val="C00000"/>
                </a:solidFill>
              </a:rPr>
              <a:t>一行内显示</a:t>
            </a:r>
            <a:r>
              <a:rPr lang="zh-CN" altLang="en-US"/>
              <a:t>并且元素</a:t>
            </a:r>
            <a:r>
              <a:rPr lang="zh-CN" altLang="en-US">
                <a:solidFill>
                  <a:srgbClr val="C00000"/>
                </a:solidFill>
              </a:rPr>
              <a:t>顶部对齐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7335981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如果多个元素都设置了浮动：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它们会按照属性值 在一行内显示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多个浮动元素会保持顶端对齐</a:t>
            </a: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522492-BBE6-4808-A0BD-D8A6D367FE15}"/>
              </a:ext>
            </a:extLst>
          </p:cNvPr>
          <p:cNvGrpSpPr/>
          <p:nvPr/>
        </p:nvGrpSpPr>
        <p:grpSpPr>
          <a:xfrm>
            <a:off x="1385455" y="3429000"/>
            <a:ext cx="3722254" cy="1660236"/>
            <a:chOff x="1385455" y="3429000"/>
            <a:chExt cx="3722254" cy="166023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2FCE0D3-2D06-4071-9190-3ABF2D6C81E6}"/>
                </a:ext>
              </a:extLst>
            </p:cNvPr>
            <p:cNvSpPr/>
            <p:nvPr/>
          </p:nvSpPr>
          <p:spPr>
            <a:xfrm>
              <a:off x="2648526" y="3498167"/>
              <a:ext cx="1182254" cy="124932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5AD189-DB53-4A9D-BCF9-FF57BB1185CA}"/>
                </a:ext>
              </a:extLst>
            </p:cNvPr>
            <p:cNvSpPr/>
            <p:nvPr/>
          </p:nvSpPr>
          <p:spPr>
            <a:xfrm>
              <a:off x="1385455" y="3429000"/>
              <a:ext cx="3722254" cy="16602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4BABD0-E774-4402-95B5-1D4E6D26078B}"/>
                </a:ext>
              </a:extLst>
            </p:cNvPr>
            <p:cNvSpPr/>
            <p:nvPr/>
          </p:nvSpPr>
          <p:spPr>
            <a:xfrm>
              <a:off x="1463964" y="3498167"/>
              <a:ext cx="1182255" cy="6674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869375-4F0B-4DD4-99D0-ED2843EB9EE9}"/>
                </a:ext>
              </a:extLst>
            </p:cNvPr>
            <p:cNvSpPr/>
            <p:nvPr/>
          </p:nvSpPr>
          <p:spPr>
            <a:xfrm>
              <a:off x="3830780" y="3498167"/>
              <a:ext cx="1182254" cy="66743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7FA584-5290-42FC-A7CF-40D90AAA9292}"/>
              </a:ext>
            </a:extLst>
          </p:cNvPr>
          <p:cNvGrpSpPr/>
          <p:nvPr/>
        </p:nvGrpSpPr>
        <p:grpSpPr>
          <a:xfrm>
            <a:off x="6590146" y="3429000"/>
            <a:ext cx="3722254" cy="1660236"/>
            <a:chOff x="6590146" y="3429000"/>
            <a:chExt cx="3722254" cy="166023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A3886F-45BE-4A37-8584-D40B17DAE169}"/>
                </a:ext>
              </a:extLst>
            </p:cNvPr>
            <p:cNvSpPr/>
            <p:nvPr/>
          </p:nvSpPr>
          <p:spPr>
            <a:xfrm>
              <a:off x="6590146" y="3429000"/>
              <a:ext cx="3722254" cy="166023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7E66704-3D1E-4039-ADF6-14BCE6073626}"/>
                </a:ext>
              </a:extLst>
            </p:cNvPr>
            <p:cNvSpPr/>
            <p:nvPr/>
          </p:nvSpPr>
          <p:spPr>
            <a:xfrm>
              <a:off x="6668655" y="3498167"/>
              <a:ext cx="1182255" cy="6674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46E07CA-C076-4AEA-876A-8BFFEFBE8FB7}"/>
                </a:ext>
              </a:extLst>
            </p:cNvPr>
            <p:cNvSpPr/>
            <p:nvPr/>
          </p:nvSpPr>
          <p:spPr>
            <a:xfrm>
              <a:off x="9035471" y="3498167"/>
              <a:ext cx="1182254" cy="124932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float:right</a:t>
              </a:r>
              <a:endParaRPr lang="zh-CN" altLang="en-US"/>
            </a:p>
          </p:txBody>
        </p:sp>
      </p:grp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A0D267E9-4374-4F21-B178-D268BF657E94}"/>
              </a:ext>
            </a:extLst>
          </p:cNvPr>
          <p:cNvSpPr>
            <a:spLocks noGrp="1"/>
          </p:cNvSpPr>
          <p:nvPr/>
        </p:nvSpPr>
        <p:spPr>
          <a:xfrm>
            <a:off x="950177" y="5353963"/>
            <a:ext cx="7122406" cy="1083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两个细节</a:t>
            </a:r>
            <a:r>
              <a:rPr sz="16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： </a:t>
            </a:r>
            <a:endParaRPr lang="en-US" sz="1600">
              <a:solidFill>
                <a:srgbClr val="404040"/>
              </a:solidFill>
              <a:ea typeface="阿里巴巴普惠体" panose="00020600040101010101"/>
              <a:sym typeface="+mn-ea"/>
            </a:endParaRPr>
          </a:p>
          <a:p>
            <a:pPr marL="534988" lvl="1" indent="-192088">
              <a:buFont typeface="微软雅黑" panose="020B0503020204020204" pitchFamily="34" charset="-122"/>
              <a:buChar char="-"/>
            </a:pPr>
            <a:r>
              <a:rPr sz="1600">
                <a:ea typeface="阿里巴巴普惠体" panose="00020600040101010101"/>
                <a:sym typeface="+mn-ea"/>
              </a:rPr>
              <a:t>浮动</a:t>
            </a:r>
            <a:r>
              <a:rPr lang="zh-CN" altLang="en-US" sz="1600">
                <a:ea typeface="阿里巴巴普惠体" panose="00020600040101010101"/>
                <a:sym typeface="+mn-ea"/>
              </a:rPr>
              <a:t>方向相同的</a:t>
            </a:r>
            <a:r>
              <a:rPr sz="1600">
                <a:ea typeface="阿里巴巴普惠体" panose="00020600040101010101"/>
                <a:sym typeface="+mn-ea"/>
              </a:rPr>
              <a:t>元素</a:t>
            </a:r>
            <a:r>
              <a:rPr lang="zh-CN" altLang="en-US" sz="1600" b="1">
                <a:ea typeface="阿里巴巴普惠体" panose="00020600040101010101"/>
                <a:sym typeface="+mn-ea"/>
              </a:rPr>
              <a:t>紧挨在</a:t>
            </a:r>
            <a:r>
              <a:rPr sz="1600" b="1">
                <a:ea typeface="阿里巴巴普惠体" panose="00020600040101010101"/>
                <a:sym typeface="+mn-ea"/>
              </a:rPr>
              <a:t>一起</a:t>
            </a:r>
            <a:r>
              <a:rPr lang="zh-CN" sz="1600">
                <a:ea typeface="阿里巴巴普惠体" panose="00020600040101010101"/>
                <a:sym typeface="+mn-ea"/>
              </a:rPr>
              <a:t>（</a:t>
            </a:r>
            <a:r>
              <a:rPr lang="zh-CN" altLang="en-US" sz="1600">
                <a:ea typeface="阿里巴巴普惠体" panose="00020600040101010101"/>
                <a:sym typeface="+mn-ea"/>
              </a:rPr>
              <a:t>无</a:t>
            </a:r>
            <a:r>
              <a:rPr lang="zh-CN" sz="1600">
                <a:ea typeface="阿里巴巴普惠体" panose="00020600040101010101"/>
                <a:sym typeface="+mn-ea"/>
              </a:rPr>
              <a:t>缝隙）</a:t>
            </a:r>
            <a:endParaRPr lang="en-US" altLang="zh-CN" sz="1600">
              <a:ea typeface="阿里巴巴普惠体" panose="00020600040101010101"/>
              <a:sym typeface="+mn-ea"/>
            </a:endParaRPr>
          </a:p>
          <a:p>
            <a:pPr marL="534988" lvl="1" indent="-192088">
              <a:buFont typeface="微软雅黑" panose="020B0503020204020204" pitchFamily="34" charset="-122"/>
              <a:buChar char="-"/>
            </a:pPr>
            <a:r>
              <a:rPr sz="1600">
                <a:ea typeface="阿里巴巴普惠体" panose="00020600040101010101"/>
                <a:sym typeface="+mn-ea"/>
              </a:rPr>
              <a:t>如果父级宽度装不下这些浮动的盒子， 多出的盒子会</a:t>
            </a:r>
            <a:r>
              <a:rPr lang="en-US" sz="1600">
                <a:ea typeface="阿里巴巴普惠体" panose="00020600040101010101"/>
                <a:sym typeface="+mn-ea"/>
              </a:rPr>
              <a:t> </a:t>
            </a:r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换行</a:t>
            </a:r>
            <a:endParaRPr sz="1600" b="1" dirty="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010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快速生成代码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目标：能通过 </a:t>
            </a:r>
            <a:r>
              <a:rPr lang="en-US" altLang="zh-CN"/>
              <a:t>emmet</a:t>
            </a:r>
            <a:r>
              <a:rPr lang="zh-CN" altLang="en-US"/>
              <a:t>语法 快速生成 </a:t>
            </a:r>
            <a:r>
              <a:rPr lang="en-US" altLang="zh-CN"/>
              <a:t>html </a:t>
            </a:r>
            <a:r>
              <a:rPr lang="zh-CN" altLang="en-US"/>
              <a:t>和 </a:t>
            </a:r>
            <a:r>
              <a:rPr lang="en-US" altLang="zh-CN"/>
              <a:t>css 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快速生成 </a:t>
            </a:r>
            <a:r>
              <a:rPr lang="en-US" altLang="zh-CN"/>
              <a:t>HTML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快速生成 </a:t>
            </a:r>
            <a:r>
              <a:rPr lang="en-US" altLang="zh-CN"/>
              <a:t>CSS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08678B-6AAD-429F-B411-7ED9A4F8039D}"/>
              </a:ext>
            </a:extLst>
          </p:cNvPr>
          <p:cNvGrpSpPr/>
          <p:nvPr/>
        </p:nvGrpSpPr>
        <p:grpSpPr>
          <a:xfrm>
            <a:off x="5680697" y="2280513"/>
            <a:ext cx="5938666" cy="1647942"/>
            <a:chOff x="5680697" y="2280513"/>
            <a:chExt cx="5938666" cy="16479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C844A74-8AE5-4D3F-AB82-025E7620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4643" y="2280513"/>
              <a:ext cx="3130775" cy="100901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8C2B644-04A5-4E00-80B5-E8B0DAC9DA56}"/>
                </a:ext>
              </a:extLst>
            </p:cNvPr>
            <p:cNvSpPr/>
            <p:nvPr/>
          </p:nvSpPr>
          <p:spPr>
            <a:xfrm>
              <a:off x="5680697" y="3589901"/>
              <a:ext cx="59386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Emmet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语法：通过简写语法，快速生成代码，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VsCode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内部已集成</a:t>
              </a:r>
              <a:endParaRPr lang="zh-CN" altLang="en-US" sz="1600" b="1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15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44393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元素浮动后，会有</a:t>
            </a:r>
            <a:r>
              <a:rPr lang="en-US" altLang="zh-CN"/>
              <a:t>3</a:t>
            </a:r>
            <a:r>
              <a:rPr lang="zh-CN" altLang="en-US"/>
              <a:t>个比较重要的特点：</a:t>
            </a:r>
            <a:endParaRPr lang="en-US" altLang="zh-CN"/>
          </a:p>
          <a:p>
            <a:pPr lvl="1"/>
            <a:r>
              <a:rPr lang="zh-CN" altLang="en-US"/>
              <a:t>浮动元素 会 </a:t>
            </a:r>
            <a:r>
              <a:rPr lang="zh-CN" altLang="en-US">
                <a:solidFill>
                  <a:srgbClr val="C00000"/>
                </a:solidFill>
              </a:rPr>
              <a:t>脱离标准流</a:t>
            </a:r>
            <a:r>
              <a:rPr lang="en-US" altLang="zh-CN"/>
              <a:t>(</a:t>
            </a:r>
            <a:r>
              <a:rPr lang="zh-CN" altLang="en-US"/>
              <a:t>脱标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浮动元素 会 一行内显示并且元素顶部对齐</a:t>
            </a:r>
            <a:endParaRPr lang="en-US" altLang="zh-CN"/>
          </a:p>
          <a:p>
            <a:pPr lvl="1"/>
            <a:r>
              <a:rPr lang="zh-CN" altLang="en-US" b="1"/>
              <a:t>浮动元素 会 具有</a:t>
            </a:r>
            <a:r>
              <a:rPr lang="zh-CN" altLang="en-US" b="1">
                <a:solidFill>
                  <a:srgbClr val="C00000"/>
                </a:solidFill>
              </a:rPr>
              <a:t>行内块元素</a:t>
            </a:r>
            <a:r>
              <a:rPr lang="zh-CN" altLang="en-US" b="1"/>
              <a:t>的特性（成行显示，可设置高宽）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360582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浮动特点：元素 浮动后 相当于 </a:t>
            </a:r>
            <a:r>
              <a:rPr lang="zh-CN" altLang="en-US">
                <a:solidFill>
                  <a:srgbClr val="C00000"/>
                </a:solidFill>
              </a:rPr>
              <a:t>行内块元素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053944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任何类型的元素都可以浮动，浮动后都具有 </a:t>
            </a:r>
            <a:r>
              <a:rPr lang="zh-CN" altLang="en-US" b="1">
                <a:solidFill>
                  <a:srgbClr val="C00000"/>
                </a:solidFill>
              </a:rPr>
              <a:t>行内块元素</a:t>
            </a:r>
            <a:r>
              <a:rPr lang="zh-CN" altLang="en-US"/>
              <a:t> 特性：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成行显示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宽高由内容决定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/>
              <a:t>宽高可设置</a:t>
            </a:r>
            <a:endParaRPr lang="en-US" altLang="zh-CN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1286C9A-AEF1-422D-AA11-795A2B5CAB87}"/>
              </a:ext>
            </a:extLst>
          </p:cNvPr>
          <p:cNvGrpSpPr/>
          <p:nvPr/>
        </p:nvGrpSpPr>
        <p:grpSpPr>
          <a:xfrm>
            <a:off x="3011055" y="3937000"/>
            <a:ext cx="3722254" cy="819727"/>
            <a:chOff x="3011055" y="3937000"/>
            <a:chExt cx="3722254" cy="81972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2FCE0D3-2D06-4071-9190-3ABF2D6C81E6}"/>
                </a:ext>
              </a:extLst>
            </p:cNvPr>
            <p:cNvSpPr/>
            <p:nvPr/>
          </p:nvSpPr>
          <p:spPr>
            <a:xfrm>
              <a:off x="4271819" y="4006167"/>
              <a:ext cx="1182254" cy="66743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5AD189-DB53-4A9D-BCF9-FF57BB1185CA}"/>
                </a:ext>
              </a:extLst>
            </p:cNvPr>
            <p:cNvSpPr/>
            <p:nvPr/>
          </p:nvSpPr>
          <p:spPr>
            <a:xfrm>
              <a:off x="3011055" y="3937000"/>
              <a:ext cx="3722254" cy="81972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4BABD0-E774-4402-95B5-1D4E6D26078B}"/>
                </a:ext>
              </a:extLst>
            </p:cNvPr>
            <p:cNvSpPr/>
            <p:nvPr/>
          </p:nvSpPr>
          <p:spPr>
            <a:xfrm>
              <a:off x="3089564" y="4006167"/>
              <a:ext cx="1182255" cy="6674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869375-4F0B-4DD4-99D0-ED2843EB9EE9}"/>
                </a:ext>
              </a:extLst>
            </p:cNvPr>
            <p:cNvSpPr/>
            <p:nvPr/>
          </p:nvSpPr>
          <p:spPr>
            <a:xfrm>
              <a:off x="5454073" y="4006167"/>
              <a:ext cx="1182254" cy="66743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89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浮动特点（重点难点）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44393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元素浮动后，会有</a:t>
            </a:r>
            <a:r>
              <a:rPr lang="en-US" altLang="zh-CN"/>
              <a:t>3</a:t>
            </a:r>
            <a:r>
              <a:rPr lang="zh-CN" altLang="en-US"/>
              <a:t>个比较重要的特点：</a:t>
            </a:r>
            <a:endParaRPr lang="en-US" altLang="zh-CN"/>
          </a:p>
          <a:p>
            <a:pPr lvl="1"/>
            <a:r>
              <a:rPr lang="zh-CN" altLang="en-US"/>
              <a:t>浮动元素 会 </a:t>
            </a:r>
            <a:r>
              <a:rPr lang="zh-CN" altLang="en-US">
                <a:solidFill>
                  <a:srgbClr val="C00000"/>
                </a:solidFill>
              </a:rPr>
              <a:t>脱离标准流</a:t>
            </a:r>
            <a:r>
              <a:rPr lang="en-US" altLang="zh-CN"/>
              <a:t>(</a:t>
            </a:r>
            <a:r>
              <a:rPr lang="zh-CN" altLang="en-US"/>
              <a:t>脱标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浮动元素 会 一行内显示并且元素顶部对齐</a:t>
            </a:r>
            <a:endParaRPr lang="en-US" altLang="zh-CN"/>
          </a:p>
          <a:p>
            <a:pPr lvl="1"/>
            <a:r>
              <a:rPr lang="zh-CN" altLang="en-US"/>
              <a:t>浮动元素 会 具有</a:t>
            </a:r>
            <a:r>
              <a:rPr lang="zh-CN" altLang="en-US">
                <a:solidFill>
                  <a:srgbClr val="C00000"/>
                </a:solidFill>
              </a:rPr>
              <a:t>行内块元素</a:t>
            </a:r>
            <a:r>
              <a:rPr lang="zh-CN" altLang="en-US"/>
              <a:t>的特性（成行显示，可设置高宽）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413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目标：知道浮动元素的特征，并利用浮动特征控制布局结构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555836" cy="247202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浮动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清除浮动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05B51-5EFF-4101-A8B1-33EA104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17" y="1989139"/>
            <a:ext cx="4030942" cy="3962352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9135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44393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元素浮动后，会脱标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三个问题场景：</a:t>
            </a:r>
            <a:endParaRPr lang="en-US" altLang="zh-CN"/>
          </a:p>
          <a:p>
            <a:pPr lvl="1"/>
            <a:r>
              <a:rPr lang="zh-CN" altLang="en-US"/>
              <a:t>浮动后，标准流后的元素不补位</a:t>
            </a:r>
            <a:endParaRPr lang="en-US" altLang="zh-CN"/>
          </a:p>
          <a:p>
            <a:pPr lvl="1"/>
            <a:r>
              <a:rPr lang="zh-CN" altLang="en-US"/>
              <a:t>父元素宽度不够时，内部的浮动子元素高度不一，可能卡住换行的浮动子元素</a:t>
            </a:r>
            <a:endParaRPr lang="en-US" altLang="zh-CN"/>
          </a:p>
          <a:p>
            <a:pPr lvl="1"/>
            <a:r>
              <a:rPr lang="zh-CN" altLang="en-US"/>
              <a:t>父元素不设置高度，一旦子元素浮动，父元素高度将无法撑住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10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1</a:t>
            </a:r>
            <a:r>
              <a:rPr lang="zh-CN" altLang="en-US"/>
              <a:t>：浮动后，标准流后的元素不补位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浮动后，标准流后的元素</a:t>
            </a:r>
            <a:r>
              <a:rPr lang="zh-CN" altLang="en-US" b="1"/>
              <a:t>不补位</a:t>
            </a:r>
            <a:endParaRPr lang="en-US" altLang="zh-CN" b="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79D4A2-2034-4228-AB44-CB3906C8A6CA}"/>
              </a:ext>
            </a:extLst>
          </p:cNvPr>
          <p:cNvSpPr/>
          <p:nvPr/>
        </p:nvSpPr>
        <p:spPr>
          <a:xfrm>
            <a:off x="1542473" y="4368800"/>
            <a:ext cx="3278908" cy="12087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C93E83-238F-40AC-B551-7F216EE186F5}"/>
              </a:ext>
            </a:extLst>
          </p:cNvPr>
          <p:cNvSpPr/>
          <p:nvPr/>
        </p:nvSpPr>
        <p:spPr>
          <a:xfrm>
            <a:off x="1385455" y="3429000"/>
            <a:ext cx="3627293" cy="225939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C52495-DFE5-4BF3-B0B1-24FFFE7E301A}"/>
              </a:ext>
            </a:extLst>
          </p:cNvPr>
          <p:cNvSpPr/>
          <p:nvPr/>
        </p:nvSpPr>
        <p:spPr>
          <a:xfrm>
            <a:off x="1542472" y="3498167"/>
            <a:ext cx="2743201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DIV_1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F5B1A-8F79-4AF5-A6E2-CB97F5FBDC45}"/>
              </a:ext>
            </a:extLst>
          </p:cNvPr>
          <p:cNvSpPr/>
          <p:nvPr/>
        </p:nvSpPr>
        <p:spPr>
          <a:xfrm>
            <a:off x="2539610" y="468419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DIV_2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E9FB3F-8A17-470B-BD44-1D72F95600B0}"/>
              </a:ext>
            </a:extLst>
          </p:cNvPr>
          <p:cNvSpPr/>
          <p:nvPr/>
        </p:nvSpPr>
        <p:spPr>
          <a:xfrm>
            <a:off x="3250397" y="36472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阿里巴巴普惠体" panose="00020600040101010101"/>
              </a:rPr>
              <a:t>设置浮动</a:t>
            </a:r>
          </a:p>
        </p:txBody>
      </p:sp>
    </p:spTree>
    <p:extLst>
      <p:ext uri="{BB962C8B-B14F-4D97-AF65-F5344CB8AC3E}">
        <p14:creationId xmlns:p14="http://schemas.microsoft.com/office/powerpoint/2010/main" val="120647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0.00117 -0.1270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36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156 -0.07592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1</a:t>
            </a:r>
            <a:r>
              <a:rPr lang="zh-CN" altLang="en-US"/>
              <a:t>：浮动后，标准流后的元素不补位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浮动后，标准流后的元素</a:t>
            </a:r>
            <a:r>
              <a:rPr lang="zh-CN" altLang="en-US" b="1"/>
              <a:t>不补位</a:t>
            </a:r>
            <a:endParaRPr lang="en-US" altLang="zh-CN" b="1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5E19A8-AFB5-408E-A4F0-543BB17E02EB}"/>
              </a:ext>
            </a:extLst>
          </p:cNvPr>
          <p:cNvSpPr/>
          <p:nvPr/>
        </p:nvSpPr>
        <p:spPr>
          <a:xfrm>
            <a:off x="1542472" y="4165600"/>
            <a:ext cx="3278908" cy="12087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4AE0B7-9C1C-4D10-8A0A-9D74B70B93A5}"/>
              </a:ext>
            </a:extLst>
          </p:cNvPr>
          <p:cNvSpPr/>
          <p:nvPr/>
        </p:nvSpPr>
        <p:spPr>
          <a:xfrm>
            <a:off x="1385455" y="3429000"/>
            <a:ext cx="3627293" cy="21128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2B4337-B023-4019-9CAF-770824EC208F}"/>
              </a:ext>
            </a:extLst>
          </p:cNvPr>
          <p:cNvSpPr/>
          <p:nvPr/>
        </p:nvSpPr>
        <p:spPr>
          <a:xfrm>
            <a:off x="1542472" y="3498167"/>
            <a:ext cx="2743201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DIV_1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DD4AAD-3B1E-4ECF-9C52-025AD68DF4E5}"/>
              </a:ext>
            </a:extLst>
          </p:cNvPr>
          <p:cNvSpPr/>
          <p:nvPr/>
        </p:nvSpPr>
        <p:spPr>
          <a:xfrm>
            <a:off x="2539610" y="4521480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DIV_2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DD8963-1AF6-47A7-96F2-DDB30241055D}"/>
              </a:ext>
            </a:extLst>
          </p:cNvPr>
          <p:cNvSpPr/>
          <p:nvPr/>
        </p:nvSpPr>
        <p:spPr>
          <a:xfrm>
            <a:off x="3250397" y="36472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ea typeface="阿里巴巴普惠体" panose="00020600040101010101"/>
              </a:rPr>
              <a:t>设置浮动</a:t>
            </a:r>
          </a:p>
        </p:txBody>
      </p:sp>
    </p:spTree>
    <p:extLst>
      <p:ext uri="{BB962C8B-B14F-4D97-AF65-F5344CB8AC3E}">
        <p14:creationId xmlns:p14="http://schemas.microsoft.com/office/powerpoint/2010/main" val="53528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2</a:t>
            </a:r>
            <a:r>
              <a:rPr lang="zh-CN" altLang="en-US"/>
              <a:t>：浮动后，父元素宽度不够，子元素可能被其它子元素卡住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子元素可能被其它子元素</a:t>
            </a:r>
            <a:r>
              <a:rPr lang="zh-CN" altLang="en-US" b="1"/>
              <a:t>卡住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3"/>
            <a:ext cx="4924460" cy="13923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ADD56D-0C44-4606-BD50-A026C3D7B92F}"/>
              </a:ext>
            </a:extLst>
          </p:cNvPr>
          <p:cNvSpPr/>
          <p:nvPr/>
        </p:nvSpPr>
        <p:spPr>
          <a:xfrm>
            <a:off x="1408546" y="2851621"/>
            <a:ext cx="1182255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6E3236-D8AF-4446-A05B-8AC05B9DFC30}"/>
              </a:ext>
            </a:extLst>
          </p:cNvPr>
          <p:cNvSpPr/>
          <p:nvPr/>
        </p:nvSpPr>
        <p:spPr>
          <a:xfrm>
            <a:off x="3773055" y="2851621"/>
            <a:ext cx="1182254" cy="6674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4955309" y="2851621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AE30BB-2E45-417F-B103-3CAB15E0DCAC}"/>
              </a:ext>
            </a:extLst>
          </p:cNvPr>
          <p:cNvSpPr/>
          <p:nvPr/>
        </p:nvSpPr>
        <p:spPr>
          <a:xfrm>
            <a:off x="2590801" y="2851621"/>
            <a:ext cx="1182254" cy="12493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1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2</a:t>
            </a:r>
            <a:r>
              <a:rPr lang="zh-CN" altLang="en-US"/>
              <a:t>：浮动后，父元素宽度不够，子元素可能被其它子元素卡住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子元素可能被其它子元素</a:t>
            </a:r>
            <a:r>
              <a:rPr lang="zh-CN" altLang="en-US" b="1"/>
              <a:t>卡住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3"/>
            <a:ext cx="3722255" cy="166947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ADD56D-0C44-4606-BD50-A026C3D7B92F}"/>
              </a:ext>
            </a:extLst>
          </p:cNvPr>
          <p:cNvSpPr/>
          <p:nvPr/>
        </p:nvSpPr>
        <p:spPr>
          <a:xfrm>
            <a:off x="1408546" y="2851621"/>
            <a:ext cx="1182255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6E3236-D8AF-4446-A05B-8AC05B9DFC30}"/>
              </a:ext>
            </a:extLst>
          </p:cNvPr>
          <p:cNvSpPr/>
          <p:nvPr/>
        </p:nvSpPr>
        <p:spPr>
          <a:xfrm>
            <a:off x="3775362" y="2851621"/>
            <a:ext cx="1182254" cy="6674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4957616" y="2851621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AE30BB-2E45-417F-B103-3CAB15E0DCAC}"/>
              </a:ext>
            </a:extLst>
          </p:cNvPr>
          <p:cNvSpPr/>
          <p:nvPr/>
        </p:nvSpPr>
        <p:spPr>
          <a:xfrm>
            <a:off x="2590801" y="2851621"/>
            <a:ext cx="1182254" cy="12493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062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2</a:t>
            </a:r>
            <a:r>
              <a:rPr lang="zh-CN" altLang="en-US"/>
              <a:t>：浮动后，父元素宽度不够，子元素可能被其它子元素卡住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子元素可能被其它子元素</a:t>
            </a:r>
            <a:r>
              <a:rPr lang="zh-CN" altLang="en-US" b="1"/>
              <a:t>卡住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3"/>
            <a:ext cx="3722255" cy="166947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ADD56D-0C44-4606-BD50-A026C3D7B92F}"/>
              </a:ext>
            </a:extLst>
          </p:cNvPr>
          <p:cNvSpPr/>
          <p:nvPr/>
        </p:nvSpPr>
        <p:spPr>
          <a:xfrm>
            <a:off x="1408546" y="2851621"/>
            <a:ext cx="1182255" cy="6674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6E3236-D8AF-4446-A05B-8AC05B9DFC30}"/>
              </a:ext>
            </a:extLst>
          </p:cNvPr>
          <p:cNvSpPr/>
          <p:nvPr/>
        </p:nvSpPr>
        <p:spPr>
          <a:xfrm>
            <a:off x="3775362" y="2851621"/>
            <a:ext cx="1182254" cy="6674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3775362" y="3519054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AE30BB-2E45-417F-B103-3CAB15E0DCAC}"/>
              </a:ext>
            </a:extLst>
          </p:cNvPr>
          <p:cNvSpPr/>
          <p:nvPr/>
        </p:nvSpPr>
        <p:spPr>
          <a:xfrm>
            <a:off x="2590801" y="2851621"/>
            <a:ext cx="1182254" cy="12493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84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快速生成代码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目标：能通过 </a:t>
            </a:r>
            <a:r>
              <a:rPr lang="en-US" altLang="zh-CN"/>
              <a:t>emmet</a:t>
            </a:r>
            <a:r>
              <a:rPr lang="zh-CN" altLang="en-US"/>
              <a:t>语法 快速生成 </a:t>
            </a:r>
            <a:r>
              <a:rPr lang="en-US" altLang="zh-CN"/>
              <a:t>html </a:t>
            </a:r>
            <a:r>
              <a:rPr lang="zh-CN" altLang="en-US"/>
              <a:t>和 </a:t>
            </a:r>
            <a:r>
              <a:rPr lang="en-US" altLang="zh-CN"/>
              <a:t>css 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快速生成 </a:t>
            </a:r>
            <a:r>
              <a:rPr lang="en-US" altLang="zh-CN" b="1">
                <a:solidFill>
                  <a:srgbClr val="C00000"/>
                </a:solidFill>
              </a:rPr>
              <a:t>HTML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快速生成 </a:t>
            </a:r>
            <a:r>
              <a:rPr lang="en-US" altLang="zh-CN"/>
              <a:t>CSS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708678B-6AAD-429F-B411-7ED9A4F8039D}"/>
              </a:ext>
            </a:extLst>
          </p:cNvPr>
          <p:cNvGrpSpPr/>
          <p:nvPr/>
        </p:nvGrpSpPr>
        <p:grpSpPr>
          <a:xfrm>
            <a:off x="5680697" y="2280513"/>
            <a:ext cx="5938666" cy="1647942"/>
            <a:chOff x="5680697" y="2280513"/>
            <a:chExt cx="5938666" cy="164794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C844A74-8AE5-4D3F-AB82-025E7620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4643" y="2280513"/>
              <a:ext cx="3130775" cy="100901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8C2B644-04A5-4E00-80B5-E8B0DAC9DA56}"/>
                </a:ext>
              </a:extLst>
            </p:cNvPr>
            <p:cNvSpPr/>
            <p:nvPr/>
          </p:nvSpPr>
          <p:spPr>
            <a:xfrm>
              <a:off x="5680697" y="3589901"/>
              <a:ext cx="59386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Emmet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语法：通过简写语法，快速生成代码，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VsCode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内部已集成</a:t>
              </a:r>
              <a:endParaRPr lang="zh-CN" altLang="en-US" sz="1600" b="1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0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3</a:t>
            </a:r>
            <a:r>
              <a:rPr lang="zh-CN" altLang="en-US"/>
              <a:t>：浮动后，父元素高度变化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子元素浮动，父元素无高度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4"/>
            <a:ext cx="4924460" cy="7735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1450109" y="2835510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4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3</a:t>
            </a:r>
            <a:r>
              <a:rPr lang="zh-CN" altLang="en-US"/>
              <a:t>：浮动后，父元素高度变化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子元素浮动，父元素无高度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4"/>
            <a:ext cx="4924460" cy="7735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1450109" y="2835510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9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 </a:t>
            </a:r>
            <a:r>
              <a:rPr lang="en-US" altLang="zh-CN"/>
              <a:t>- </a:t>
            </a:r>
            <a:r>
              <a:rPr lang="zh-CN" altLang="en-US"/>
              <a:t>场景</a:t>
            </a:r>
            <a:r>
              <a:rPr lang="en-US" altLang="zh-CN"/>
              <a:t>3</a:t>
            </a:r>
            <a:r>
              <a:rPr lang="zh-CN" altLang="en-US"/>
              <a:t>：浮动后，父元素高度变化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312563" cy="1105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子元素浮动，父元素无高度</a:t>
            </a:r>
            <a:endParaRPr lang="en-US" altLang="zh-CN" b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E375FB-CE54-4073-975B-A4FD23AA96CF}"/>
              </a:ext>
            </a:extLst>
          </p:cNvPr>
          <p:cNvSpPr/>
          <p:nvPr/>
        </p:nvSpPr>
        <p:spPr>
          <a:xfrm>
            <a:off x="1330036" y="2782454"/>
            <a:ext cx="4924460" cy="530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C82759-DE55-4439-9E1E-D69F9EEF1EBE}"/>
              </a:ext>
            </a:extLst>
          </p:cNvPr>
          <p:cNvSpPr/>
          <p:nvPr/>
        </p:nvSpPr>
        <p:spPr>
          <a:xfrm>
            <a:off x="1450109" y="2835510"/>
            <a:ext cx="1182254" cy="6674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float:left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5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845674" cy="38205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三个问题场景：</a:t>
            </a:r>
            <a:endParaRPr lang="en-US" altLang="zh-CN"/>
          </a:p>
          <a:p>
            <a:pPr lvl="1"/>
            <a:r>
              <a:rPr lang="zh-CN" altLang="en-US"/>
              <a:t>浮动后，标准流后的元素不补位</a:t>
            </a:r>
            <a:endParaRPr lang="en-US" altLang="zh-CN"/>
          </a:p>
          <a:p>
            <a:pPr lvl="1"/>
            <a:r>
              <a:rPr lang="zh-CN" altLang="en-US"/>
              <a:t>父元素宽度不够时，内部的浮动子元素高度不一，可能卡住换行的浮动子元素</a:t>
            </a:r>
            <a:endParaRPr lang="en-US" altLang="zh-CN"/>
          </a:p>
          <a:p>
            <a:pPr lvl="1"/>
            <a:r>
              <a:rPr lang="zh-CN" altLang="en-US"/>
              <a:t>父元素不设置高度，一旦子元素浮动，父元素高度将无法撑住</a:t>
            </a:r>
            <a:endParaRPr lang="en-US" altLang="zh-CN"/>
          </a:p>
          <a:p>
            <a:pPr lvl="1"/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清除浮动方式：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/>
              <a:t>clear </a:t>
            </a:r>
            <a:r>
              <a:rPr lang="zh-CN" altLang="en-US"/>
              <a:t>属性，解决 前两个场景 问题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/>
              <a:t>overflow </a:t>
            </a:r>
            <a:r>
              <a:rPr lang="zh-CN" altLang="en-US"/>
              <a:t>属性，解决 父盒子 丢失高度问题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13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8462817" cy="24904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属性值：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46FEE30-029D-45BA-B954-20150B4287B5}"/>
              </a:ext>
            </a:extLst>
          </p:cNvPr>
          <p:cNvGrpSpPr/>
          <p:nvPr/>
        </p:nvGrpSpPr>
        <p:grpSpPr>
          <a:xfrm>
            <a:off x="1325951" y="2431349"/>
            <a:ext cx="1906776" cy="736724"/>
            <a:chOff x="1313312" y="2562684"/>
            <a:chExt cx="1906776" cy="7367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A448CC-300E-43AC-8E9F-5AD8FA2C3DDC}"/>
                </a:ext>
              </a:extLst>
            </p:cNvPr>
            <p:cNvSpPr/>
            <p:nvPr/>
          </p:nvSpPr>
          <p:spPr>
            <a:xfrm>
              <a:off x="1313312" y="2562684"/>
              <a:ext cx="1906776" cy="73672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B7D084-F524-45AC-A9C7-E6BEF0D0A7DA}"/>
                </a:ext>
              </a:extLst>
            </p:cNvPr>
            <p:cNvSpPr/>
            <p:nvPr/>
          </p:nvSpPr>
          <p:spPr>
            <a:xfrm>
              <a:off x="1331785" y="2586991"/>
              <a:ext cx="17312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clear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3133988-23C8-45EB-91F6-529A5D46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1" y="3815898"/>
            <a:ext cx="7574090" cy="153195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9B64A8-B76C-4E7F-BA59-C6306FC6D979}"/>
              </a:ext>
            </a:extLst>
          </p:cNvPr>
          <p:cNvGrpSpPr/>
          <p:nvPr/>
        </p:nvGrpSpPr>
        <p:grpSpPr>
          <a:xfrm>
            <a:off x="1658624" y="5686425"/>
            <a:ext cx="6802527" cy="338554"/>
            <a:chOff x="2000369" y="6077238"/>
            <a:chExt cx="6802527" cy="33855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89A2C3B-8D9A-4B9B-B968-426B9012CB2C}"/>
                </a:ext>
              </a:extLst>
            </p:cNvPr>
            <p:cNvSpPr/>
            <p:nvPr/>
          </p:nvSpPr>
          <p:spPr>
            <a:xfrm>
              <a:off x="2257514" y="6077238"/>
              <a:ext cx="65453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本质：</a:t>
              </a:r>
              <a:r>
                <a:rPr lang="zh-CN" altLang="en-US" sz="1600">
                  <a:solidFill>
                    <a:srgbClr val="404040"/>
                  </a:solidFill>
                  <a:ea typeface="阿里巴巴普惠体" panose="00020600040101010101"/>
                </a:rPr>
                <a:t>清除浮动元素造成的影响，让</a:t>
              </a:r>
              <a:r>
                <a:rPr lang="zh-CN" altLang="en-US" sz="1600" b="1">
                  <a:solidFill>
                    <a:srgbClr val="404040"/>
                  </a:solidFill>
                  <a:ea typeface="阿里巴巴普惠体" panose="00020600040101010101"/>
                </a:rPr>
                <a:t>其他元素</a:t>
              </a:r>
              <a:r>
                <a:rPr lang="zh-CN" altLang="en-US" sz="1600">
                  <a:solidFill>
                    <a:srgbClr val="404040"/>
                  </a:solidFill>
                  <a:ea typeface="阿里巴巴普惠体" panose="00020600040101010101"/>
                </a:rPr>
                <a:t>认为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浮动元素</a:t>
              </a:r>
              <a:r>
                <a:rPr lang="zh-CN" altLang="en-US" sz="1600">
                  <a:solidFill>
                    <a:srgbClr val="404040"/>
                  </a:solidFill>
                  <a:ea typeface="阿里巴巴普惠体" panose="00020600040101010101"/>
                </a:rPr>
                <a:t>没有浮起来</a:t>
              </a:r>
            </a:p>
          </p:txBody>
        </p:sp>
        <p:sp>
          <p:nvSpPr>
            <p:cNvPr id="14" name="Shape 2401">
              <a:extLst>
                <a:ext uri="{FF2B5EF4-FFF2-40B4-BE49-F238E27FC236}">
                  <a16:creationId xmlns:a16="http://schemas.microsoft.com/office/drawing/2014/main" id="{8F1B6742-2BDC-4E1C-ADC8-DD31D32789B4}"/>
                </a:ext>
              </a:extLst>
            </p:cNvPr>
            <p:cNvSpPr/>
            <p:nvPr/>
          </p:nvSpPr>
          <p:spPr>
            <a:xfrm>
              <a:off x="2000369" y="6106785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6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清除浮动（重点难点）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9845674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三个问题场景：</a:t>
            </a:r>
            <a:endParaRPr lang="en-US" altLang="zh-CN"/>
          </a:p>
          <a:p>
            <a:pPr lvl="1"/>
            <a:r>
              <a:rPr lang="zh-CN" altLang="en-US"/>
              <a:t>浮动后，标准流后的元素不补位</a:t>
            </a:r>
            <a:endParaRPr lang="en-US" altLang="zh-CN"/>
          </a:p>
          <a:p>
            <a:pPr lvl="1"/>
            <a:r>
              <a:rPr lang="zh-CN" altLang="en-US"/>
              <a:t>父元素宽度不够时，内部的浮动子元素高度不一，可能卡住换行的浮动子元素</a:t>
            </a:r>
            <a:endParaRPr lang="en-US" altLang="zh-CN"/>
          </a:p>
          <a:p>
            <a:pPr lvl="1"/>
            <a:r>
              <a:rPr lang="zh-CN" altLang="en-US"/>
              <a:t>父元素不设置高度，一旦子元素浮动，父元素高度将无法撑住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D3E0A7-0330-417E-92B3-32E00985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165" y="3500047"/>
            <a:ext cx="4153260" cy="6553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8BC195-4248-4526-8AC4-CF1D91E3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46" y="3500047"/>
            <a:ext cx="2555763" cy="15979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9C91B5-7E9E-49AF-BD68-3CBED7F88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20" y="3492824"/>
            <a:ext cx="3538234" cy="160515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97668E-D4F8-466A-B876-3B477E8BA3D2}"/>
              </a:ext>
            </a:extLst>
          </p:cNvPr>
          <p:cNvGrpSpPr/>
          <p:nvPr/>
        </p:nvGrpSpPr>
        <p:grpSpPr>
          <a:xfrm>
            <a:off x="6354619" y="4682836"/>
            <a:ext cx="986118" cy="753692"/>
            <a:chOff x="6354619" y="4682836"/>
            <a:chExt cx="986118" cy="75369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902D18-C656-4665-A290-D98E3662076F}"/>
                </a:ext>
              </a:extLst>
            </p:cNvPr>
            <p:cNvSpPr/>
            <p:nvPr/>
          </p:nvSpPr>
          <p:spPr>
            <a:xfrm>
              <a:off x="6540518" y="509797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被卡住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5A4D832-EAFB-4939-8385-A881D7A2D8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4619" y="4682836"/>
              <a:ext cx="304799" cy="415138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F38B36DD-1D98-473A-A2CC-A47EAC7C02FD}"/>
              </a:ext>
            </a:extLst>
          </p:cNvPr>
          <p:cNvSpPr txBox="1">
            <a:spLocks/>
          </p:cNvSpPr>
          <p:nvPr/>
        </p:nvSpPr>
        <p:spPr>
          <a:xfrm>
            <a:off x="838200" y="5267251"/>
            <a:ext cx="7554191" cy="122310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清除浮动方式：</a:t>
            </a:r>
          </a:p>
          <a:p>
            <a:pPr lvl="1"/>
            <a:r>
              <a:rPr lang="zh-CN" altLang="en-US"/>
              <a:t>使用 </a:t>
            </a:r>
            <a:r>
              <a:rPr lang="en-US" altLang="zh-CN"/>
              <a:t>clear </a:t>
            </a:r>
            <a:r>
              <a:rPr lang="zh-CN" altLang="en-US"/>
              <a:t>属性，解决 前两个场景 问题</a:t>
            </a:r>
          </a:p>
          <a:p>
            <a:pPr lvl="1"/>
            <a:r>
              <a:rPr lang="zh-CN" altLang="en-US"/>
              <a:t>使用 </a:t>
            </a:r>
            <a:r>
              <a:rPr lang="en-US" altLang="zh-CN"/>
              <a:t>overflow </a:t>
            </a:r>
            <a:r>
              <a:rPr lang="zh-CN" altLang="en-US"/>
              <a:t>属性，解决 父盒子 丢失高度问题</a:t>
            </a:r>
          </a:p>
        </p:txBody>
      </p:sp>
    </p:spTree>
    <p:extLst>
      <p:ext uri="{BB962C8B-B14F-4D97-AF65-F5344CB8AC3E}">
        <p14:creationId xmlns:p14="http://schemas.microsoft.com/office/powerpoint/2010/main" val="105324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要求：导航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2624597"/>
            <a:ext cx="5257800" cy="21016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并集选择器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盒子模型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行内块元素 </a:t>
            </a:r>
            <a:r>
              <a:rPr lang="en-US" altLang="zh-CN"/>
              <a:t>( </a:t>
            </a:r>
            <a:r>
              <a:rPr lang="en-US" altLang="zh-CN">
                <a:solidFill>
                  <a:srgbClr val="C00000"/>
                </a:solidFill>
              </a:rPr>
              <a:t>display: inline-block </a:t>
            </a:r>
            <a:r>
              <a:rPr lang="en-US" altLang="zh-CN"/>
              <a:t>)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93AE3-B990-4944-A723-B5028126044C}"/>
              </a:ext>
            </a:extLst>
          </p:cNvPr>
          <p:cNvSpPr/>
          <p:nvPr/>
        </p:nvSpPr>
        <p:spPr>
          <a:xfrm>
            <a:off x="1199535" y="4726238"/>
            <a:ext cx="4684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Calibri" panose="020F0502020204030204" pitchFamily="34" charset="0"/>
              <a:buChar char="-"/>
            </a:pPr>
            <a:r>
              <a:rPr lang="zh-CN" altLang="en-US" sz="1600">
                <a:ea typeface="阿里巴巴普惠体" panose="00020600040101010101"/>
              </a:rPr>
              <a:t>鼠标指针样式 （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cursor: pointer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 </a:t>
            </a:r>
            <a:r>
              <a:rPr lang="zh-CN" altLang="en-US" sz="1600">
                <a:ea typeface="阿里巴巴普惠体" panose="00020600040101010101"/>
              </a:rPr>
              <a:t>）</a:t>
            </a:r>
            <a:endParaRPr lang="en-US" altLang="zh-CN" sz="1600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zh-CN" altLang="en-US" sz="1600">
                <a:ea typeface="阿里巴巴普惠体" panose="00020600040101010101"/>
              </a:rPr>
              <a:t>去掉元素间距的小技巧 </a:t>
            </a:r>
            <a:r>
              <a:rPr lang="en-US" altLang="zh-CN" sz="1600">
                <a:ea typeface="阿里巴巴普惠体" panose="00020600040101010101"/>
              </a:rPr>
              <a:t>(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font-size: 0</a:t>
            </a:r>
            <a:r>
              <a:rPr lang="en-US" altLang="zh-CN" sz="1600">
                <a:ea typeface="阿里巴巴普惠体" panose="00020600040101010101"/>
              </a:rPr>
              <a:t> )</a:t>
            </a:r>
            <a:endParaRPr lang="zh-CN" altLang="en-US" sz="1600">
              <a:ea typeface="阿里巴巴普惠体" panose="00020600040101010101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C12A71-2317-4A4D-9623-1C37C4E3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269"/>
            <a:ext cx="11120640" cy="6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要求：导航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2624597"/>
            <a:ext cx="5257800" cy="21016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 b="1">
              <a:ea typeface="阿里巴巴普惠体" panose="00020600040101010101"/>
            </a:endParaRPr>
          </a:p>
          <a:p>
            <a:r>
              <a:rPr lang="zh-CN" altLang="en-US"/>
              <a:t>整体使用 </a:t>
            </a:r>
            <a:r>
              <a:rPr lang="en-US" altLang="zh-CN"/>
              <a:t>ul li </a:t>
            </a:r>
            <a:r>
              <a:rPr lang="zh-CN" altLang="en-US"/>
              <a:t>标签</a:t>
            </a:r>
            <a:endParaRPr lang="en-US" altLang="zh-CN"/>
          </a:p>
          <a:p>
            <a:r>
              <a:rPr lang="en-US" altLang="zh-CN"/>
              <a:t>li </a:t>
            </a:r>
            <a:r>
              <a:rPr lang="zh-CN" altLang="en-US"/>
              <a:t>标签 设置为 行内块（</a:t>
            </a:r>
            <a:r>
              <a:rPr lang="en-US" altLang="zh-CN"/>
              <a:t>inline-block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/>
              <a:t>li </a:t>
            </a:r>
            <a:r>
              <a:rPr lang="zh-CN" altLang="en-US"/>
              <a:t>标签中 放 </a:t>
            </a:r>
            <a:r>
              <a:rPr lang="en-US" altLang="zh-CN"/>
              <a:t>h4 </a:t>
            </a:r>
            <a:r>
              <a:rPr lang="zh-CN" altLang="en-US"/>
              <a:t>和 </a:t>
            </a:r>
            <a:r>
              <a:rPr lang="en-US" altLang="zh-CN"/>
              <a:t>span</a:t>
            </a:r>
          </a:p>
          <a:p>
            <a:r>
              <a:rPr lang="zh-CN" altLang="en-US"/>
              <a:t>设置 </a:t>
            </a:r>
            <a:r>
              <a:rPr lang="en-US" altLang="zh-CN"/>
              <a:t>li </a:t>
            </a:r>
            <a:r>
              <a:rPr lang="zh-CN" altLang="en-US"/>
              <a:t>标签 鼠标样式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C12A71-2317-4A4D-9623-1C37C4E3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4269"/>
            <a:ext cx="11120640" cy="626224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F78D981-FCE6-44BD-AD6D-0C3A57F5CED3}"/>
              </a:ext>
            </a:extLst>
          </p:cNvPr>
          <p:cNvGrpSpPr/>
          <p:nvPr/>
        </p:nvGrpSpPr>
        <p:grpSpPr>
          <a:xfrm>
            <a:off x="838200" y="1784269"/>
            <a:ext cx="11120640" cy="627875"/>
            <a:chOff x="838200" y="1784269"/>
            <a:chExt cx="11120640" cy="6278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6415426-2B74-42E5-87D8-6463BDDE48B7}"/>
                </a:ext>
              </a:extLst>
            </p:cNvPr>
            <p:cNvSpPr/>
            <p:nvPr/>
          </p:nvSpPr>
          <p:spPr>
            <a:xfrm>
              <a:off x="838200" y="1784269"/>
              <a:ext cx="11120640" cy="626224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684B439-7763-4EAA-8E48-9418F5F116CA}"/>
                </a:ext>
              </a:extLst>
            </p:cNvPr>
            <p:cNvCxnSpPr/>
            <p:nvPr/>
          </p:nvCxnSpPr>
          <p:spPr>
            <a:xfrm>
              <a:off x="3029527" y="1784269"/>
              <a:ext cx="0" cy="62622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F8A8494-67F3-445F-ACB6-A4314C3989EF}"/>
                </a:ext>
              </a:extLst>
            </p:cNvPr>
            <p:cNvCxnSpPr/>
            <p:nvPr/>
          </p:nvCxnSpPr>
          <p:spPr>
            <a:xfrm>
              <a:off x="4724400" y="1785920"/>
              <a:ext cx="0" cy="62622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3EDD262-5F5B-49ED-9DD2-ABD438B1723B}"/>
                </a:ext>
              </a:extLst>
            </p:cNvPr>
            <p:cNvCxnSpPr/>
            <p:nvPr/>
          </p:nvCxnSpPr>
          <p:spPr>
            <a:xfrm>
              <a:off x="6354618" y="1784269"/>
              <a:ext cx="0" cy="62622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A7B18F8-5B78-4327-BFDC-BBA10351D9F9}"/>
                </a:ext>
              </a:extLst>
            </p:cNvPr>
            <p:cNvCxnSpPr/>
            <p:nvPr/>
          </p:nvCxnSpPr>
          <p:spPr>
            <a:xfrm>
              <a:off x="8012545" y="1784269"/>
              <a:ext cx="0" cy="62622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9D7F695-212C-4EC6-B40E-BE9A9D7FD92F}"/>
                </a:ext>
              </a:extLst>
            </p:cNvPr>
            <p:cNvCxnSpPr/>
            <p:nvPr/>
          </p:nvCxnSpPr>
          <p:spPr>
            <a:xfrm>
              <a:off x="9744364" y="1784269"/>
              <a:ext cx="0" cy="62622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3D8B504-A739-485D-8CC5-5FFD49A81E71}"/>
              </a:ext>
            </a:extLst>
          </p:cNvPr>
          <p:cNvSpPr/>
          <p:nvPr/>
        </p:nvSpPr>
        <p:spPr>
          <a:xfrm>
            <a:off x="1967347" y="1893455"/>
            <a:ext cx="514864" cy="20366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817C395-5C74-45D3-8ED9-D07C946E113A}"/>
              </a:ext>
            </a:extLst>
          </p:cNvPr>
          <p:cNvCxnSpPr>
            <a:cxnSpLocks/>
          </p:cNvCxnSpPr>
          <p:nvPr/>
        </p:nvCxnSpPr>
        <p:spPr>
          <a:xfrm>
            <a:off x="1902691" y="2299855"/>
            <a:ext cx="588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70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要求：商品卡片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03141"/>
            <a:ext cx="5257800" cy="162585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盒子模型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浮动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93AE3-B990-4944-A723-B5028126044C}"/>
              </a:ext>
            </a:extLst>
          </p:cNvPr>
          <p:cNvSpPr/>
          <p:nvPr/>
        </p:nvSpPr>
        <p:spPr>
          <a:xfrm>
            <a:off x="1199536" y="3543376"/>
            <a:ext cx="3086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i </a:t>
            </a:r>
            <a:r>
              <a:rPr lang="zh-CN" altLang="en-US" sz="1600">
                <a:ea typeface="阿里巴巴普惠体" panose="00020600040101010101"/>
              </a:rPr>
              <a:t>标签（斜体标签）</a:t>
            </a:r>
            <a:endParaRPr lang="en-US" altLang="zh-CN" sz="1600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small </a:t>
            </a:r>
            <a:r>
              <a:rPr lang="zh-CN" altLang="en-US" sz="1600">
                <a:ea typeface="阿里巴巴普惠体" panose="00020600040101010101"/>
              </a:rPr>
              <a:t>标签（缩小字体标签）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D63111-7581-45EF-A3A3-EB833937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906" y="1426052"/>
            <a:ext cx="6950042" cy="30635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60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90"/>
            <a:ext cx="2385291" cy="517190"/>
          </a:xfrm>
        </p:spPr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1959301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要求：商品卡片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03141"/>
            <a:ext cx="3419764" cy="21016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整体 用 </a:t>
            </a:r>
            <a:r>
              <a:rPr lang="en-US" altLang="zh-CN"/>
              <a:t>div </a:t>
            </a:r>
            <a:r>
              <a:rPr lang="zh-CN" altLang="en-US"/>
              <a:t>作为容器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每一件商品用 </a:t>
            </a:r>
            <a:r>
              <a:rPr lang="en-US" altLang="zh-CN"/>
              <a:t>a </a:t>
            </a:r>
            <a:r>
              <a:rPr lang="zh-CN" altLang="en-US"/>
              <a:t>作为容器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包含：图片、名称、价格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93AE3-B990-4944-A723-B5028126044C}"/>
              </a:ext>
            </a:extLst>
          </p:cNvPr>
          <p:cNvSpPr/>
          <p:nvPr/>
        </p:nvSpPr>
        <p:spPr>
          <a:xfrm>
            <a:off x="1199535" y="3904782"/>
            <a:ext cx="4684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i </a:t>
            </a:r>
            <a:r>
              <a:rPr lang="zh-CN" altLang="en-US" sz="1600">
                <a:ea typeface="阿里巴巴普惠体" panose="00020600040101010101"/>
              </a:rPr>
              <a:t>标签（币种）</a:t>
            </a:r>
            <a:endParaRPr lang="en-US" altLang="zh-CN" sz="1600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en-US" altLang="zh-CN" sz="1600">
                <a:ea typeface="阿里巴巴普惠体" panose="00020600040101010101"/>
              </a:rPr>
              <a:t>small </a:t>
            </a:r>
            <a:r>
              <a:rPr lang="zh-CN" altLang="en-US" sz="1600">
                <a:ea typeface="阿里巴巴普惠体" panose="00020600040101010101"/>
              </a:rPr>
              <a:t>标签（价格小数位）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F98C31-00AB-42EC-923D-E844AAA6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43" y="1425680"/>
            <a:ext cx="7186283" cy="33683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0AE006-2CE9-473F-8E0B-073CA70720F8}"/>
              </a:ext>
            </a:extLst>
          </p:cNvPr>
          <p:cNvSpPr/>
          <p:nvPr/>
        </p:nvSpPr>
        <p:spPr>
          <a:xfrm>
            <a:off x="4508443" y="1425680"/>
            <a:ext cx="7186283" cy="336833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17E94-8BA5-4388-8BEA-62475E2E9FEC}"/>
              </a:ext>
            </a:extLst>
          </p:cNvPr>
          <p:cNvSpPr/>
          <p:nvPr/>
        </p:nvSpPr>
        <p:spPr>
          <a:xfrm>
            <a:off x="4591591" y="1496292"/>
            <a:ext cx="2261792" cy="3185190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AD60001-6BD6-4699-9FA6-7D218932CD6E}"/>
              </a:ext>
            </a:extLst>
          </p:cNvPr>
          <p:cNvCxnSpPr>
            <a:cxnSpLocks/>
          </p:cNvCxnSpPr>
          <p:nvPr/>
        </p:nvCxnSpPr>
        <p:spPr>
          <a:xfrm>
            <a:off x="4886036" y="2105891"/>
            <a:ext cx="120073" cy="101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26B97D-589F-45CC-8CD5-563455FFD77E}"/>
              </a:ext>
            </a:extLst>
          </p:cNvPr>
          <p:cNvCxnSpPr>
            <a:cxnSpLocks/>
          </p:cNvCxnSpPr>
          <p:nvPr/>
        </p:nvCxnSpPr>
        <p:spPr>
          <a:xfrm>
            <a:off x="4886036" y="3600327"/>
            <a:ext cx="120073" cy="7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CFB4F4D-C9E8-4DF7-8C08-57F9A3AF3D7A}"/>
              </a:ext>
            </a:extLst>
          </p:cNvPr>
          <p:cNvCxnSpPr>
            <a:cxnSpLocks/>
          </p:cNvCxnSpPr>
          <p:nvPr/>
        </p:nvCxnSpPr>
        <p:spPr>
          <a:xfrm>
            <a:off x="4886036" y="4197169"/>
            <a:ext cx="139643" cy="68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63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快速生成代码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快速生成 </a:t>
            </a:r>
            <a:r>
              <a:rPr lang="en-US" altLang="zh-CN"/>
              <a:t>HTML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4518890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生成 </a:t>
            </a:r>
            <a:r>
              <a:rPr lang="en-US" altLang="zh-CN"/>
              <a:t>HTML </a:t>
            </a:r>
            <a:r>
              <a:rPr lang="zh-CN" altLang="en-US"/>
              <a:t>常见语法：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04B76-EEA7-493A-8399-89689B21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03" y="2577414"/>
            <a:ext cx="6711624" cy="37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1286C9A-AEF1-422D-AA11-795A2B5CAB87}"/>
              </a:ext>
            </a:extLst>
          </p:cNvPr>
          <p:cNvGrpSpPr/>
          <p:nvPr/>
        </p:nvGrpSpPr>
        <p:grpSpPr>
          <a:xfrm>
            <a:off x="7338290" y="5159952"/>
            <a:ext cx="3722254" cy="819727"/>
            <a:chOff x="3011055" y="3937000"/>
            <a:chExt cx="3722254" cy="81972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5AD189-DB53-4A9D-BCF9-FF57BB1185CA}"/>
                </a:ext>
              </a:extLst>
            </p:cNvPr>
            <p:cNvSpPr/>
            <p:nvPr/>
          </p:nvSpPr>
          <p:spPr>
            <a:xfrm>
              <a:off x="3011055" y="3937000"/>
              <a:ext cx="3722254" cy="8197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4BABD0-E774-4402-95B5-1D4E6D26078B}"/>
                </a:ext>
              </a:extLst>
            </p:cNvPr>
            <p:cNvSpPr/>
            <p:nvPr/>
          </p:nvSpPr>
          <p:spPr>
            <a:xfrm>
              <a:off x="3089564" y="4006167"/>
              <a:ext cx="1182255" cy="6674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float:left</a:t>
              </a:r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869375-4F0B-4DD4-99D0-ED2843EB9EE9}"/>
                </a:ext>
              </a:extLst>
            </p:cNvPr>
            <p:cNvSpPr/>
            <p:nvPr/>
          </p:nvSpPr>
          <p:spPr>
            <a:xfrm>
              <a:off x="5456380" y="4006167"/>
              <a:ext cx="1182254" cy="66743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float:right</a:t>
              </a:r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浮动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重要场景：浮动元素</a:t>
            </a:r>
            <a:r>
              <a:rPr lang="en-US" altLang="zh-CN"/>
              <a:t>+</a:t>
            </a:r>
            <a:r>
              <a:rPr lang="zh-CN" altLang="en-US"/>
              <a:t>标准流父元素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339828"/>
            <a:ext cx="9053944" cy="2166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思考：怎么让左右两个元素 在页面中间显示呢？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方法：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使用一个 父元素 来包裹 两个 浮动元素</a:t>
            </a:r>
            <a:endParaRPr lang="en-US" altLang="zh-CN"/>
          </a:p>
          <a:p>
            <a:pPr marL="286113" indent="-285750">
              <a:buFont typeface="Wingdings" panose="05000000000000000000" pitchFamily="2" charset="2"/>
              <a:buChar char="l"/>
            </a:pPr>
            <a:r>
              <a:rPr lang="zh-CN" altLang="en-US"/>
              <a:t>原因：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父元素 没有浮动，所以是 标准流，一般用来控制上下位置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/>
              <a:t>子元素 使用浮动，一般控制左右位置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0EC02F-D2B3-459C-B82C-9FA7A176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19" y="1853756"/>
            <a:ext cx="10321561" cy="2321081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71F588-D379-4AF5-B0B6-39506231671F}"/>
              </a:ext>
            </a:extLst>
          </p:cNvPr>
          <p:cNvSpPr/>
          <p:nvPr/>
        </p:nvSpPr>
        <p:spPr>
          <a:xfrm>
            <a:off x="1311564" y="2641601"/>
            <a:ext cx="2743200" cy="151476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7701CE-6376-4A1A-A9DF-D60139DEE020}"/>
              </a:ext>
            </a:extLst>
          </p:cNvPr>
          <p:cNvSpPr/>
          <p:nvPr/>
        </p:nvSpPr>
        <p:spPr>
          <a:xfrm>
            <a:off x="4389437" y="2634584"/>
            <a:ext cx="6294438" cy="1514764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63F8A6-5953-4072-B267-E94649A98CC2}"/>
              </a:ext>
            </a:extLst>
          </p:cNvPr>
          <p:cNvSpPr/>
          <p:nvPr/>
        </p:nvSpPr>
        <p:spPr>
          <a:xfrm>
            <a:off x="1242217" y="2590204"/>
            <a:ext cx="9508909" cy="1589071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FC7928-C449-4A29-A27F-610DE155F777}"/>
              </a:ext>
            </a:extLst>
          </p:cNvPr>
          <p:cNvSpPr txBox="1"/>
          <p:nvPr/>
        </p:nvSpPr>
        <p:spPr>
          <a:xfrm>
            <a:off x="8478980" y="4779037"/>
            <a:ext cx="1440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没有浮动的父元素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7F95269-3707-4718-A20A-67C93E3D8758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9199417" y="5056036"/>
            <a:ext cx="0" cy="10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249C2E-07EF-4668-8CC9-27D54AF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 上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62EFCF-979C-4C89-9863-5F272EAFB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903912"/>
            <a:ext cx="3378005" cy="3196039"/>
          </a:xfrm>
        </p:spPr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</a:p>
        </p:txBody>
      </p:sp>
    </p:spTree>
    <p:extLst>
      <p:ext uri="{BB962C8B-B14F-4D97-AF65-F5344CB8AC3E}">
        <p14:creationId xmlns:p14="http://schemas.microsoft.com/office/powerpoint/2010/main" val="81635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858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3C49D4-094F-4D8E-974B-7D6EDA5C6132}"/>
              </a:ext>
            </a:extLst>
          </p:cNvPr>
          <p:cNvGrpSpPr/>
          <p:nvPr/>
        </p:nvGrpSpPr>
        <p:grpSpPr>
          <a:xfrm>
            <a:off x="579642" y="2344885"/>
            <a:ext cx="4680065" cy="2660075"/>
            <a:chOff x="6564806" y="3563403"/>
            <a:chExt cx="4680065" cy="26600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EC4B851-B853-42CA-9671-AA0EBD85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806" y="3881631"/>
              <a:ext cx="3443893" cy="234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FF0A33-0F06-498B-B5A6-09E452D83FD0}"/>
                </a:ext>
              </a:extLst>
            </p:cNvPr>
            <p:cNvSpPr txBox="1"/>
            <p:nvPr/>
          </p:nvSpPr>
          <p:spPr>
            <a:xfrm>
              <a:off x="7814203" y="3563403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宽度：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width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B1D12B-852C-49D5-BE4F-8A4FB9148B79}"/>
                </a:ext>
              </a:extLst>
            </p:cNvPr>
            <p:cNvSpPr txBox="1"/>
            <p:nvPr/>
          </p:nvSpPr>
          <p:spPr>
            <a:xfrm>
              <a:off x="10008699" y="4667865"/>
              <a:ext cx="1236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高度：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height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8EA37-D20B-4D37-8B8E-8FB49DEB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55" y="791558"/>
            <a:ext cx="6747050" cy="31213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3F6635-8FC1-4CF9-90D3-17A5DF1E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76" y="4686420"/>
            <a:ext cx="634801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超链接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148091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代码：</a:t>
            </a:r>
            <a:endParaRPr lang="en-US" altLang="zh-CN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61D6C0-FC3E-42D1-A182-A4AC7D11F01D}"/>
              </a:ext>
            </a:extLst>
          </p:cNvPr>
          <p:cNvGrpSpPr/>
          <p:nvPr/>
        </p:nvGrpSpPr>
        <p:grpSpPr>
          <a:xfrm>
            <a:off x="1313312" y="2562683"/>
            <a:ext cx="3845761" cy="1778634"/>
            <a:chOff x="1313312" y="2562683"/>
            <a:chExt cx="3845761" cy="177863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D53672-2B7E-4200-8193-D76758D88433}"/>
                </a:ext>
              </a:extLst>
            </p:cNvPr>
            <p:cNvSpPr/>
            <p:nvPr/>
          </p:nvSpPr>
          <p:spPr>
            <a:xfrm>
              <a:off x="1313312" y="2562683"/>
              <a:ext cx="3827288" cy="177863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13CAEF-0A34-491D-9F64-592191F8D55F}"/>
                </a:ext>
              </a:extLst>
            </p:cNvPr>
            <p:cNvSpPr/>
            <p:nvPr/>
          </p:nvSpPr>
          <p:spPr>
            <a:xfrm>
              <a:off x="1331785" y="2586991"/>
              <a:ext cx="38272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:link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未访问过的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a:link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:visited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鼠标点击之后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a:visited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blue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066E73-458F-4E28-A8FC-C427BCAECD17}"/>
              </a:ext>
            </a:extLst>
          </p:cNvPr>
          <p:cNvGrpSpPr/>
          <p:nvPr/>
        </p:nvGrpSpPr>
        <p:grpSpPr>
          <a:xfrm>
            <a:off x="6004764" y="2542396"/>
            <a:ext cx="3827288" cy="1773208"/>
            <a:chOff x="6351186" y="2568109"/>
            <a:chExt cx="3827288" cy="177320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71B0EE-852A-4FEA-9E19-B0312210C0C4}"/>
                </a:ext>
              </a:extLst>
            </p:cNvPr>
            <p:cNvSpPr/>
            <p:nvPr/>
          </p:nvSpPr>
          <p:spPr>
            <a:xfrm>
              <a:off x="6351186" y="2568109"/>
              <a:ext cx="3827288" cy="1773208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1E27D2-D197-40F2-B698-2506C41D5791}"/>
                </a:ext>
              </a:extLst>
            </p:cNvPr>
            <p:cNvSpPr/>
            <p:nvPr/>
          </p:nvSpPr>
          <p:spPr>
            <a:xfrm>
              <a:off x="6369659" y="2586991"/>
              <a:ext cx="350576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:hover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鼠标悬停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a:hover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pink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:active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鼠标激活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a:active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green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16EE27B-4037-4CE5-AEDD-88006FDEAAAF}"/>
              </a:ext>
            </a:extLst>
          </p:cNvPr>
          <p:cNvGrpSpPr/>
          <p:nvPr/>
        </p:nvGrpSpPr>
        <p:grpSpPr>
          <a:xfrm>
            <a:off x="4226204" y="490734"/>
            <a:ext cx="4830618" cy="1486251"/>
            <a:chOff x="3061999" y="3139111"/>
            <a:chExt cx="5148090" cy="169299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2AC755-2EA1-454F-B386-042E2CDE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999" y="3139111"/>
              <a:ext cx="5148090" cy="1692996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4B81C5FE-49CB-4A11-A78C-607C52F1DEFF}"/>
                </a:ext>
              </a:extLst>
            </p:cNvPr>
            <p:cNvSpPr/>
            <p:nvPr/>
          </p:nvSpPr>
          <p:spPr>
            <a:xfrm>
              <a:off x="5911275" y="3777673"/>
              <a:ext cx="147782" cy="443345"/>
            </a:xfrm>
            <a:prstGeom prst="leftBrac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7448BDA-6CEC-4F5E-A6BF-2AA5357385AC}"/>
                </a:ext>
              </a:extLst>
            </p:cNvPr>
            <p:cNvCxnSpPr>
              <a:cxnSpLocks/>
            </p:cNvCxnSpPr>
            <p:nvPr/>
          </p:nvCxnSpPr>
          <p:spPr>
            <a:xfrm>
              <a:off x="5440218" y="3429000"/>
              <a:ext cx="655782" cy="1639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39CB360-2606-4174-BA35-FF93BBF01BCA}"/>
                </a:ext>
              </a:extLst>
            </p:cNvPr>
            <p:cNvCxnSpPr>
              <a:cxnSpLocks/>
            </p:cNvCxnSpPr>
            <p:nvPr/>
          </p:nvCxnSpPr>
          <p:spPr>
            <a:xfrm>
              <a:off x="5403274" y="4008582"/>
              <a:ext cx="43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A3804-BC38-467A-8A4D-78A6074F6658}"/>
                </a:ext>
              </a:extLst>
            </p:cNvPr>
            <p:cNvCxnSpPr/>
            <p:nvPr/>
          </p:nvCxnSpPr>
          <p:spPr>
            <a:xfrm flipV="1">
              <a:off x="5440218" y="4341091"/>
              <a:ext cx="655782" cy="212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EE075D61-5949-49AD-9E8C-6D8F5571E745}"/>
              </a:ext>
            </a:extLst>
          </p:cNvPr>
          <p:cNvSpPr txBox="1">
            <a:spLocks/>
          </p:cNvSpPr>
          <p:nvPr/>
        </p:nvSpPr>
        <p:spPr>
          <a:xfrm>
            <a:off x="910962" y="4421979"/>
            <a:ext cx="149972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注意：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D0D33-46FB-48DE-ABD4-DD6CD4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24" y="5071919"/>
            <a:ext cx="265199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6BB1CC-CC3B-4725-B861-6AC4F3D2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848348"/>
            <a:ext cx="5284498" cy="3004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FA4D74-41A7-4221-AB22-239181AE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14" y="2290617"/>
            <a:ext cx="4072139" cy="24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1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C9931E-4E5B-4382-A854-88D4E328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26" y="1748652"/>
            <a:ext cx="4005201" cy="3927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F7DC70-072A-4F90-B49C-9BCA80B4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888764"/>
            <a:ext cx="5844740" cy="28765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894C8E-4BBA-4301-B79F-35B44D675CB3}"/>
              </a:ext>
            </a:extLst>
          </p:cNvPr>
          <p:cNvSpPr/>
          <p:nvPr/>
        </p:nvSpPr>
        <p:spPr>
          <a:xfrm>
            <a:off x="6777285" y="4765329"/>
            <a:ext cx="33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http://m.imooc.com/article/8983</a:t>
            </a:r>
          </a:p>
        </p:txBody>
      </p:sp>
    </p:spTree>
    <p:extLst>
      <p:ext uri="{BB962C8B-B14F-4D97-AF65-F5344CB8AC3E}">
        <p14:creationId xmlns:p14="http://schemas.microsoft.com/office/powerpoint/2010/main" val="2573147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114" name="Shape 2368"/>
          <p:cNvSpPr/>
          <p:nvPr/>
        </p:nvSpPr>
        <p:spPr>
          <a:xfrm>
            <a:off x="87971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5" name="Shape 2369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6" name="Shape 2370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7" name="Shape 2371"/>
          <p:cNvSpPr/>
          <p:nvPr/>
        </p:nvSpPr>
        <p:spPr>
          <a:xfrm>
            <a:off x="2518435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8" name="Shape 2372"/>
          <p:cNvSpPr/>
          <p:nvPr/>
        </p:nvSpPr>
        <p:spPr>
          <a:xfrm>
            <a:off x="3051721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9" name="Shape 2373"/>
          <p:cNvSpPr/>
          <p:nvPr/>
        </p:nvSpPr>
        <p:spPr>
          <a:xfrm>
            <a:off x="3571778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0" name="Shape 2374"/>
          <p:cNvSpPr/>
          <p:nvPr/>
        </p:nvSpPr>
        <p:spPr>
          <a:xfrm>
            <a:off x="4105065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1" name="Shape 2375"/>
          <p:cNvSpPr/>
          <p:nvPr/>
        </p:nvSpPr>
        <p:spPr>
          <a:xfrm>
            <a:off x="4639178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2" name="Shape 2376"/>
          <p:cNvSpPr/>
          <p:nvPr/>
        </p:nvSpPr>
        <p:spPr>
          <a:xfrm>
            <a:off x="5172464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3" name="Shape 2377"/>
          <p:cNvSpPr/>
          <p:nvPr/>
        </p:nvSpPr>
        <p:spPr>
          <a:xfrm>
            <a:off x="5705751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4" name="Shape 2378"/>
          <p:cNvSpPr/>
          <p:nvPr/>
        </p:nvSpPr>
        <p:spPr>
          <a:xfrm>
            <a:off x="905347" y="195977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5" name="Shape 2379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6" name="Shape 2380"/>
          <p:cNvSpPr/>
          <p:nvPr/>
        </p:nvSpPr>
        <p:spPr>
          <a:xfrm>
            <a:off x="1971920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7" name="Shape 2381"/>
          <p:cNvSpPr/>
          <p:nvPr/>
        </p:nvSpPr>
        <p:spPr>
          <a:xfrm>
            <a:off x="2505206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8" name="Shape 2382"/>
          <p:cNvSpPr/>
          <p:nvPr/>
        </p:nvSpPr>
        <p:spPr>
          <a:xfrm>
            <a:off x="3013688" y="2004423"/>
            <a:ext cx="278632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9" name="Shape 2383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0" name="Shape 2384"/>
          <p:cNvSpPr/>
          <p:nvPr/>
        </p:nvSpPr>
        <p:spPr>
          <a:xfrm>
            <a:off x="4105065" y="1985407"/>
            <a:ext cx="229024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1" name="Shape 2385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2" name="Shape 2386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3" name="Shape 2387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4" name="Shape 2388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5" name="Shape 2389"/>
          <p:cNvSpPr/>
          <p:nvPr/>
        </p:nvSpPr>
        <p:spPr>
          <a:xfrm>
            <a:off x="1413003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6" name="Shape 2390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7" name="Shape 2391"/>
          <p:cNvSpPr/>
          <p:nvPr/>
        </p:nvSpPr>
        <p:spPr>
          <a:xfrm>
            <a:off x="2479575" y="2600546"/>
            <a:ext cx="279459" cy="6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8" name="Shape 2392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9" name="Shape 2393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0" name="Shape 2394"/>
          <p:cNvSpPr/>
          <p:nvPr/>
        </p:nvSpPr>
        <p:spPr>
          <a:xfrm>
            <a:off x="408026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1" name="Shape 2395"/>
          <p:cNvSpPr/>
          <p:nvPr/>
        </p:nvSpPr>
        <p:spPr>
          <a:xfrm>
            <a:off x="4613547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2" name="Shape 2396"/>
          <p:cNvSpPr/>
          <p:nvPr/>
        </p:nvSpPr>
        <p:spPr>
          <a:xfrm>
            <a:off x="5146834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3" name="Shape 2397"/>
          <p:cNvSpPr/>
          <p:nvPr/>
        </p:nvSpPr>
        <p:spPr>
          <a:xfrm>
            <a:off x="5680120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4" name="Shape 2398"/>
          <p:cNvSpPr/>
          <p:nvPr/>
        </p:nvSpPr>
        <p:spPr>
          <a:xfrm>
            <a:off x="87971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5" name="Shape 2399"/>
          <p:cNvSpPr/>
          <p:nvPr/>
        </p:nvSpPr>
        <p:spPr>
          <a:xfrm>
            <a:off x="141300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6" name="Shape 2400"/>
          <p:cNvSpPr/>
          <p:nvPr/>
        </p:nvSpPr>
        <p:spPr>
          <a:xfrm>
            <a:off x="194628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7" name="Shape 2401"/>
          <p:cNvSpPr/>
          <p:nvPr/>
        </p:nvSpPr>
        <p:spPr>
          <a:xfrm>
            <a:off x="2479575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8" name="Shape 2402"/>
          <p:cNvSpPr/>
          <p:nvPr/>
        </p:nvSpPr>
        <p:spPr>
          <a:xfrm>
            <a:off x="3013688" y="3051979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9" name="Shape 2403"/>
          <p:cNvSpPr/>
          <p:nvPr/>
        </p:nvSpPr>
        <p:spPr>
          <a:xfrm>
            <a:off x="354697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0" name="Shape 2404"/>
          <p:cNvSpPr/>
          <p:nvPr/>
        </p:nvSpPr>
        <p:spPr>
          <a:xfrm>
            <a:off x="4080261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1" name="Shape 2405"/>
          <p:cNvSpPr/>
          <p:nvPr/>
        </p:nvSpPr>
        <p:spPr>
          <a:xfrm>
            <a:off x="4613547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2" name="Shape 2406"/>
          <p:cNvSpPr/>
          <p:nvPr/>
        </p:nvSpPr>
        <p:spPr>
          <a:xfrm>
            <a:off x="514683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3" name="Shape 2407"/>
          <p:cNvSpPr/>
          <p:nvPr/>
        </p:nvSpPr>
        <p:spPr>
          <a:xfrm>
            <a:off x="568012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4" name="Shape 2408"/>
          <p:cNvSpPr/>
          <p:nvPr/>
        </p:nvSpPr>
        <p:spPr>
          <a:xfrm>
            <a:off x="879716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5" name="Shape 2409"/>
          <p:cNvSpPr/>
          <p:nvPr/>
        </p:nvSpPr>
        <p:spPr>
          <a:xfrm>
            <a:off x="141300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6" name="Shape 2410"/>
          <p:cNvSpPr/>
          <p:nvPr/>
        </p:nvSpPr>
        <p:spPr>
          <a:xfrm>
            <a:off x="1946289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7" name="Shape 2411"/>
          <p:cNvSpPr/>
          <p:nvPr/>
        </p:nvSpPr>
        <p:spPr>
          <a:xfrm>
            <a:off x="2479575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8" name="Shape 2412"/>
          <p:cNvSpPr/>
          <p:nvPr/>
        </p:nvSpPr>
        <p:spPr>
          <a:xfrm>
            <a:off x="3013688" y="3559635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9" name="Shape 2413"/>
          <p:cNvSpPr/>
          <p:nvPr/>
        </p:nvSpPr>
        <p:spPr>
          <a:xfrm>
            <a:off x="3546974" y="3566250"/>
            <a:ext cx="279459" cy="272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0" name="Shape 2414"/>
          <p:cNvSpPr/>
          <p:nvPr/>
        </p:nvSpPr>
        <p:spPr>
          <a:xfrm>
            <a:off x="408026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1" name="Shape 2415"/>
          <p:cNvSpPr/>
          <p:nvPr/>
        </p:nvSpPr>
        <p:spPr>
          <a:xfrm>
            <a:off x="4613547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2" name="Shape 2416"/>
          <p:cNvSpPr/>
          <p:nvPr/>
        </p:nvSpPr>
        <p:spPr>
          <a:xfrm>
            <a:off x="5146834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3" name="Shape 2417"/>
          <p:cNvSpPr/>
          <p:nvPr/>
        </p:nvSpPr>
        <p:spPr>
          <a:xfrm>
            <a:off x="5692522" y="3559635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4" name="Shape 2418"/>
          <p:cNvSpPr/>
          <p:nvPr/>
        </p:nvSpPr>
        <p:spPr>
          <a:xfrm>
            <a:off x="879716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5" name="Shape 2419"/>
          <p:cNvSpPr/>
          <p:nvPr/>
        </p:nvSpPr>
        <p:spPr>
          <a:xfrm>
            <a:off x="1413003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6" name="Shape 2420"/>
          <p:cNvSpPr/>
          <p:nvPr/>
        </p:nvSpPr>
        <p:spPr>
          <a:xfrm>
            <a:off x="1959518" y="4092921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7" name="Shape 2421"/>
          <p:cNvSpPr/>
          <p:nvPr/>
        </p:nvSpPr>
        <p:spPr>
          <a:xfrm>
            <a:off x="2530837" y="4092921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8" name="Shape 2422"/>
          <p:cNvSpPr/>
          <p:nvPr/>
        </p:nvSpPr>
        <p:spPr>
          <a:xfrm>
            <a:off x="3013688" y="409292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9" name="Shape 2423"/>
          <p:cNvSpPr/>
          <p:nvPr/>
        </p:nvSpPr>
        <p:spPr>
          <a:xfrm>
            <a:off x="354697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0" name="Shape 2424"/>
          <p:cNvSpPr/>
          <p:nvPr/>
        </p:nvSpPr>
        <p:spPr>
          <a:xfrm>
            <a:off x="4080261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1" name="Shape 2425"/>
          <p:cNvSpPr/>
          <p:nvPr/>
        </p:nvSpPr>
        <p:spPr>
          <a:xfrm>
            <a:off x="4613547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2" name="Shape 2426"/>
          <p:cNvSpPr/>
          <p:nvPr/>
        </p:nvSpPr>
        <p:spPr>
          <a:xfrm>
            <a:off x="514683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3" name="Shape 2427"/>
          <p:cNvSpPr/>
          <p:nvPr/>
        </p:nvSpPr>
        <p:spPr>
          <a:xfrm>
            <a:off x="5680120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4" name="Shape 2428"/>
          <p:cNvSpPr/>
          <p:nvPr/>
        </p:nvSpPr>
        <p:spPr>
          <a:xfrm>
            <a:off x="6277070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5" name="Shape 2429"/>
          <p:cNvSpPr/>
          <p:nvPr/>
        </p:nvSpPr>
        <p:spPr>
          <a:xfrm>
            <a:off x="6810356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6" name="Shape 2430"/>
          <p:cNvSpPr/>
          <p:nvPr/>
        </p:nvSpPr>
        <p:spPr>
          <a:xfrm>
            <a:off x="7318012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7" name="Shape 2431"/>
          <p:cNvSpPr/>
          <p:nvPr/>
        </p:nvSpPr>
        <p:spPr>
          <a:xfrm>
            <a:off x="785129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8" name="Shape 2432"/>
          <p:cNvSpPr/>
          <p:nvPr/>
        </p:nvSpPr>
        <p:spPr>
          <a:xfrm>
            <a:off x="8385411" y="1438892"/>
            <a:ext cx="278632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9" name="Shape 2433"/>
          <p:cNvSpPr/>
          <p:nvPr/>
        </p:nvSpPr>
        <p:spPr>
          <a:xfrm>
            <a:off x="891869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0" name="Shape 2434"/>
          <p:cNvSpPr/>
          <p:nvPr/>
        </p:nvSpPr>
        <p:spPr>
          <a:xfrm>
            <a:off x="945198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1" name="Shape 2435"/>
          <p:cNvSpPr/>
          <p:nvPr/>
        </p:nvSpPr>
        <p:spPr>
          <a:xfrm>
            <a:off x="998527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2" name="Shape 2436"/>
          <p:cNvSpPr/>
          <p:nvPr/>
        </p:nvSpPr>
        <p:spPr>
          <a:xfrm>
            <a:off x="105185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3" name="Shape 2437"/>
          <p:cNvSpPr/>
          <p:nvPr/>
        </p:nvSpPr>
        <p:spPr>
          <a:xfrm>
            <a:off x="1105184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4" name="Shape 2438"/>
          <p:cNvSpPr/>
          <p:nvPr/>
        </p:nvSpPr>
        <p:spPr>
          <a:xfrm>
            <a:off x="625143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5" name="Shape 2439"/>
          <p:cNvSpPr/>
          <p:nvPr/>
        </p:nvSpPr>
        <p:spPr>
          <a:xfrm>
            <a:off x="6784725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6" name="Shape 2440"/>
          <p:cNvSpPr/>
          <p:nvPr/>
        </p:nvSpPr>
        <p:spPr>
          <a:xfrm>
            <a:off x="7318012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7" name="Shape 2441"/>
          <p:cNvSpPr/>
          <p:nvPr/>
        </p:nvSpPr>
        <p:spPr>
          <a:xfrm>
            <a:off x="7851298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8" name="Shape 2442"/>
          <p:cNvSpPr/>
          <p:nvPr/>
        </p:nvSpPr>
        <p:spPr>
          <a:xfrm>
            <a:off x="8385411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9" name="Shape 2443"/>
          <p:cNvSpPr/>
          <p:nvPr/>
        </p:nvSpPr>
        <p:spPr>
          <a:xfrm>
            <a:off x="891869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0" name="Shape 2444"/>
          <p:cNvSpPr/>
          <p:nvPr/>
        </p:nvSpPr>
        <p:spPr>
          <a:xfrm>
            <a:off x="945198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1" name="Shape 2445"/>
          <p:cNvSpPr/>
          <p:nvPr/>
        </p:nvSpPr>
        <p:spPr>
          <a:xfrm>
            <a:off x="9985270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2" name="Shape 2446"/>
          <p:cNvSpPr/>
          <p:nvPr/>
        </p:nvSpPr>
        <p:spPr>
          <a:xfrm>
            <a:off x="10518556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3" name="Shape 2447"/>
          <p:cNvSpPr/>
          <p:nvPr/>
        </p:nvSpPr>
        <p:spPr>
          <a:xfrm>
            <a:off x="11051843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4" name="Shape 2448"/>
          <p:cNvSpPr/>
          <p:nvPr/>
        </p:nvSpPr>
        <p:spPr>
          <a:xfrm>
            <a:off x="625143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5" name="Shape 2449"/>
          <p:cNvSpPr/>
          <p:nvPr/>
        </p:nvSpPr>
        <p:spPr>
          <a:xfrm>
            <a:off x="678472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6" name="Shape 2450"/>
          <p:cNvSpPr/>
          <p:nvPr/>
        </p:nvSpPr>
        <p:spPr>
          <a:xfrm>
            <a:off x="731801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7" name="Shape 2451"/>
          <p:cNvSpPr/>
          <p:nvPr/>
        </p:nvSpPr>
        <p:spPr>
          <a:xfrm>
            <a:off x="7851298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8" name="Shape 2452"/>
          <p:cNvSpPr/>
          <p:nvPr/>
        </p:nvSpPr>
        <p:spPr>
          <a:xfrm>
            <a:off x="8385411" y="2518693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9" name="Shape 2453"/>
          <p:cNvSpPr/>
          <p:nvPr/>
        </p:nvSpPr>
        <p:spPr>
          <a:xfrm>
            <a:off x="8918697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0" name="Shape 2454"/>
          <p:cNvSpPr/>
          <p:nvPr/>
        </p:nvSpPr>
        <p:spPr>
          <a:xfrm>
            <a:off x="9451983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1" name="Shape 2455"/>
          <p:cNvSpPr/>
          <p:nvPr/>
        </p:nvSpPr>
        <p:spPr>
          <a:xfrm>
            <a:off x="9985270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2" name="Shape 2456"/>
          <p:cNvSpPr/>
          <p:nvPr/>
        </p:nvSpPr>
        <p:spPr>
          <a:xfrm>
            <a:off x="1051855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3" name="Shape 2457"/>
          <p:cNvSpPr/>
          <p:nvPr/>
        </p:nvSpPr>
        <p:spPr>
          <a:xfrm>
            <a:off x="1105184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4" name="Shape 2458"/>
          <p:cNvSpPr/>
          <p:nvPr/>
        </p:nvSpPr>
        <p:spPr>
          <a:xfrm>
            <a:off x="625143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5" name="Shape 2459"/>
          <p:cNvSpPr/>
          <p:nvPr/>
        </p:nvSpPr>
        <p:spPr>
          <a:xfrm>
            <a:off x="6784725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6" name="Shape 2460"/>
          <p:cNvSpPr/>
          <p:nvPr/>
        </p:nvSpPr>
        <p:spPr>
          <a:xfrm>
            <a:off x="7318012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7" name="Shape 2461"/>
          <p:cNvSpPr/>
          <p:nvPr/>
        </p:nvSpPr>
        <p:spPr>
          <a:xfrm>
            <a:off x="7851298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8" name="Shape 2462"/>
          <p:cNvSpPr/>
          <p:nvPr/>
        </p:nvSpPr>
        <p:spPr>
          <a:xfrm>
            <a:off x="8385411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9" name="Shape 2463"/>
          <p:cNvSpPr/>
          <p:nvPr/>
        </p:nvSpPr>
        <p:spPr>
          <a:xfrm>
            <a:off x="8918697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0" name="Shape 2464"/>
          <p:cNvSpPr/>
          <p:nvPr/>
        </p:nvSpPr>
        <p:spPr>
          <a:xfrm>
            <a:off x="9451983" y="307678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1" name="Shape 2465"/>
          <p:cNvSpPr/>
          <p:nvPr/>
        </p:nvSpPr>
        <p:spPr>
          <a:xfrm>
            <a:off x="998527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2" name="Shape 2466"/>
          <p:cNvSpPr/>
          <p:nvPr/>
        </p:nvSpPr>
        <p:spPr>
          <a:xfrm>
            <a:off x="1051855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3" name="Shape 2467"/>
          <p:cNvSpPr/>
          <p:nvPr/>
        </p:nvSpPr>
        <p:spPr>
          <a:xfrm>
            <a:off x="1105184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4" name="Shape 2468"/>
          <p:cNvSpPr/>
          <p:nvPr/>
        </p:nvSpPr>
        <p:spPr>
          <a:xfrm>
            <a:off x="6251439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5" name="Shape 2469"/>
          <p:cNvSpPr/>
          <p:nvPr/>
        </p:nvSpPr>
        <p:spPr>
          <a:xfrm>
            <a:off x="6810356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6" name="Shape 2470"/>
          <p:cNvSpPr/>
          <p:nvPr/>
        </p:nvSpPr>
        <p:spPr>
          <a:xfrm>
            <a:off x="7362659" y="3559635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7" name="Shape 2471"/>
          <p:cNvSpPr/>
          <p:nvPr/>
        </p:nvSpPr>
        <p:spPr>
          <a:xfrm>
            <a:off x="7851298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8" name="Shape 2472"/>
          <p:cNvSpPr/>
          <p:nvPr/>
        </p:nvSpPr>
        <p:spPr>
          <a:xfrm>
            <a:off x="838541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9" name="Shape 2473"/>
          <p:cNvSpPr/>
          <p:nvPr/>
        </p:nvSpPr>
        <p:spPr>
          <a:xfrm>
            <a:off x="8981534" y="3559635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0" name="Shape 2474"/>
          <p:cNvSpPr/>
          <p:nvPr/>
        </p:nvSpPr>
        <p:spPr>
          <a:xfrm>
            <a:off x="945198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1" name="Shape 2475"/>
          <p:cNvSpPr/>
          <p:nvPr/>
        </p:nvSpPr>
        <p:spPr>
          <a:xfrm>
            <a:off x="10010901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2" name="Shape 2476"/>
          <p:cNvSpPr/>
          <p:nvPr/>
        </p:nvSpPr>
        <p:spPr>
          <a:xfrm>
            <a:off x="10518556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3" name="Shape 2477"/>
          <p:cNvSpPr/>
          <p:nvPr/>
        </p:nvSpPr>
        <p:spPr>
          <a:xfrm>
            <a:off x="11051843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6974288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480"/>
          <p:cNvSpPr/>
          <p:nvPr/>
        </p:nvSpPr>
        <p:spPr>
          <a:xfrm>
            <a:off x="943380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Shape 2481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" name="Shape 2482"/>
          <p:cNvSpPr/>
          <p:nvPr/>
        </p:nvSpPr>
        <p:spPr>
          <a:xfrm>
            <a:off x="1946289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" name="Shape 2483"/>
          <p:cNvSpPr/>
          <p:nvPr/>
        </p:nvSpPr>
        <p:spPr>
          <a:xfrm>
            <a:off x="2479575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484"/>
          <p:cNvSpPr/>
          <p:nvPr/>
        </p:nvSpPr>
        <p:spPr>
          <a:xfrm>
            <a:off x="3013688" y="1476925"/>
            <a:ext cx="278632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485"/>
          <p:cNvSpPr/>
          <p:nvPr/>
        </p:nvSpPr>
        <p:spPr>
          <a:xfrm>
            <a:off x="3546974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" name="Shape 2486"/>
          <p:cNvSpPr/>
          <p:nvPr/>
        </p:nvSpPr>
        <p:spPr>
          <a:xfrm>
            <a:off x="4143924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Shape 2487"/>
          <p:cNvSpPr/>
          <p:nvPr/>
        </p:nvSpPr>
        <p:spPr>
          <a:xfrm>
            <a:off x="4651580" y="1426490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" name="Shape 2488"/>
          <p:cNvSpPr/>
          <p:nvPr/>
        </p:nvSpPr>
        <p:spPr>
          <a:xfrm>
            <a:off x="5146834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" name="Shape 2489"/>
          <p:cNvSpPr/>
          <p:nvPr/>
        </p:nvSpPr>
        <p:spPr>
          <a:xfrm>
            <a:off x="568012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" name="Shape 2490"/>
          <p:cNvSpPr/>
          <p:nvPr/>
        </p:nvSpPr>
        <p:spPr>
          <a:xfrm>
            <a:off x="87971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" name="Shape 2491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Shape 2492"/>
          <p:cNvSpPr/>
          <p:nvPr/>
        </p:nvSpPr>
        <p:spPr>
          <a:xfrm>
            <a:off x="194628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" name="Shape 2493"/>
          <p:cNvSpPr/>
          <p:nvPr/>
        </p:nvSpPr>
        <p:spPr>
          <a:xfrm>
            <a:off x="2479575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Shape 2494"/>
          <p:cNvSpPr/>
          <p:nvPr/>
        </p:nvSpPr>
        <p:spPr>
          <a:xfrm>
            <a:off x="3013688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" name="Shape 2495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0" name="Shape 2496"/>
          <p:cNvSpPr/>
          <p:nvPr/>
        </p:nvSpPr>
        <p:spPr>
          <a:xfrm>
            <a:off x="408026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" name="Shape 2497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" name="Shape 2498"/>
          <p:cNvSpPr/>
          <p:nvPr/>
        </p:nvSpPr>
        <p:spPr>
          <a:xfrm>
            <a:off x="5146834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" name="Shape 2499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" name="Shape 2500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Shape 2501"/>
          <p:cNvSpPr/>
          <p:nvPr/>
        </p:nvSpPr>
        <p:spPr>
          <a:xfrm>
            <a:off x="141300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" name="Shape 2502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Shape 2503"/>
          <p:cNvSpPr/>
          <p:nvPr/>
        </p:nvSpPr>
        <p:spPr>
          <a:xfrm>
            <a:off x="247957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8" name="Shape 2504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" name="Shape 2505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" name="Shape 2506"/>
          <p:cNvSpPr/>
          <p:nvPr/>
        </p:nvSpPr>
        <p:spPr>
          <a:xfrm>
            <a:off x="4080261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" name="Shape 2507"/>
          <p:cNvSpPr/>
          <p:nvPr/>
        </p:nvSpPr>
        <p:spPr>
          <a:xfrm>
            <a:off x="4613547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" name="Shape 2508"/>
          <p:cNvSpPr/>
          <p:nvPr/>
        </p:nvSpPr>
        <p:spPr>
          <a:xfrm>
            <a:off x="5146834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3" name="Shape 2509"/>
          <p:cNvSpPr/>
          <p:nvPr/>
        </p:nvSpPr>
        <p:spPr>
          <a:xfrm>
            <a:off x="5680120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4" name="Shape 2510"/>
          <p:cNvSpPr/>
          <p:nvPr/>
        </p:nvSpPr>
        <p:spPr>
          <a:xfrm>
            <a:off x="879716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5" name="Shape 2511"/>
          <p:cNvSpPr/>
          <p:nvPr/>
        </p:nvSpPr>
        <p:spPr>
          <a:xfrm>
            <a:off x="1413003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6" name="Shape 2512"/>
          <p:cNvSpPr/>
          <p:nvPr/>
        </p:nvSpPr>
        <p:spPr>
          <a:xfrm>
            <a:off x="1959518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7" name="Shape 2513"/>
          <p:cNvSpPr/>
          <p:nvPr/>
        </p:nvSpPr>
        <p:spPr>
          <a:xfrm>
            <a:off x="2479575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8" name="Shape 2514"/>
          <p:cNvSpPr/>
          <p:nvPr/>
        </p:nvSpPr>
        <p:spPr>
          <a:xfrm>
            <a:off x="3013688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9" name="Shape 2515"/>
          <p:cNvSpPr/>
          <p:nvPr/>
        </p:nvSpPr>
        <p:spPr>
          <a:xfrm>
            <a:off x="3546974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0" name="Shape 2516"/>
          <p:cNvSpPr/>
          <p:nvPr/>
        </p:nvSpPr>
        <p:spPr>
          <a:xfrm>
            <a:off x="4080261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1" name="Shape 2517"/>
          <p:cNvSpPr/>
          <p:nvPr/>
        </p:nvSpPr>
        <p:spPr>
          <a:xfrm>
            <a:off x="4625950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2" name="Shape 2518"/>
          <p:cNvSpPr/>
          <p:nvPr/>
        </p:nvSpPr>
        <p:spPr>
          <a:xfrm>
            <a:off x="5210497" y="3026348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3" name="Shape 2519"/>
          <p:cNvSpPr/>
          <p:nvPr/>
        </p:nvSpPr>
        <p:spPr>
          <a:xfrm>
            <a:off x="5718153" y="3026348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4" name="Shape 2520"/>
          <p:cNvSpPr/>
          <p:nvPr/>
        </p:nvSpPr>
        <p:spPr>
          <a:xfrm>
            <a:off x="6289472" y="1426490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5" name="Shape 2521"/>
          <p:cNvSpPr/>
          <p:nvPr/>
        </p:nvSpPr>
        <p:spPr>
          <a:xfrm>
            <a:off x="68103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6" name="Shape 2522"/>
          <p:cNvSpPr/>
          <p:nvPr/>
        </p:nvSpPr>
        <p:spPr>
          <a:xfrm>
            <a:off x="734364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" name="Shape 2523"/>
          <p:cNvSpPr/>
          <p:nvPr/>
        </p:nvSpPr>
        <p:spPr>
          <a:xfrm>
            <a:off x="787692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" name="Shape 2524"/>
          <p:cNvSpPr/>
          <p:nvPr/>
        </p:nvSpPr>
        <p:spPr>
          <a:xfrm>
            <a:off x="841021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9" name="Shape 2525"/>
          <p:cNvSpPr/>
          <p:nvPr/>
        </p:nvSpPr>
        <p:spPr>
          <a:xfrm>
            <a:off x="89435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0" name="Shape 2526"/>
          <p:cNvSpPr/>
          <p:nvPr/>
        </p:nvSpPr>
        <p:spPr>
          <a:xfrm>
            <a:off x="9515648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Shape 2527"/>
          <p:cNvSpPr/>
          <p:nvPr/>
        </p:nvSpPr>
        <p:spPr>
          <a:xfrm>
            <a:off x="100109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2" name="Shape 2528"/>
          <p:cNvSpPr/>
          <p:nvPr/>
        </p:nvSpPr>
        <p:spPr>
          <a:xfrm>
            <a:off x="1054418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3" name="Shape 2529"/>
          <p:cNvSpPr/>
          <p:nvPr/>
        </p:nvSpPr>
        <p:spPr>
          <a:xfrm>
            <a:off x="1107747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4" name="Shape 2530"/>
          <p:cNvSpPr/>
          <p:nvPr/>
        </p:nvSpPr>
        <p:spPr>
          <a:xfrm>
            <a:off x="627707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5" name="Shape 2531"/>
          <p:cNvSpPr/>
          <p:nvPr/>
        </p:nvSpPr>
        <p:spPr>
          <a:xfrm>
            <a:off x="681035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6" name="Shape 2532"/>
          <p:cNvSpPr/>
          <p:nvPr/>
        </p:nvSpPr>
        <p:spPr>
          <a:xfrm>
            <a:off x="7343642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7" name="Shape 2533"/>
          <p:cNvSpPr/>
          <p:nvPr/>
        </p:nvSpPr>
        <p:spPr>
          <a:xfrm>
            <a:off x="787692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8" name="Shape 2534"/>
          <p:cNvSpPr/>
          <p:nvPr/>
        </p:nvSpPr>
        <p:spPr>
          <a:xfrm>
            <a:off x="8473879" y="1959776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9" name="Shape 2535"/>
          <p:cNvSpPr/>
          <p:nvPr/>
        </p:nvSpPr>
        <p:spPr>
          <a:xfrm>
            <a:off x="8969132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0" name="Shape 2536"/>
          <p:cNvSpPr/>
          <p:nvPr/>
        </p:nvSpPr>
        <p:spPr>
          <a:xfrm>
            <a:off x="9477615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" name="Shape 2537"/>
          <p:cNvSpPr/>
          <p:nvPr/>
        </p:nvSpPr>
        <p:spPr>
          <a:xfrm>
            <a:off x="1001090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Shape 2538"/>
          <p:cNvSpPr/>
          <p:nvPr/>
        </p:nvSpPr>
        <p:spPr>
          <a:xfrm>
            <a:off x="1054418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3" name="Shape 2539"/>
          <p:cNvSpPr/>
          <p:nvPr/>
        </p:nvSpPr>
        <p:spPr>
          <a:xfrm>
            <a:off x="1107747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" name="Shape 2540"/>
          <p:cNvSpPr/>
          <p:nvPr/>
        </p:nvSpPr>
        <p:spPr>
          <a:xfrm>
            <a:off x="6289472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5" name="Shape 2541"/>
          <p:cNvSpPr/>
          <p:nvPr/>
        </p:nvSpPr>
        <p:spPr>
          <a:xfrm>
            <a:off x="6822758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6" name="Shape 2542"/>
          <p:cNvSpPr/>
          <p:nvPr/>
        </p:nvSpPr>
        <p:spPr>
          <a:xfrm>
            <a:off x="734364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7" name="Shape 2543"/>
          <p:cNvSpPr/>
          <p:nvPr/>
        </p:nvSpPr>
        <p:spPr>
          <a:xfrm>
            <a:off x="787692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8" name="Shape 2544"/>
          <p:cNvSpPr/>
          <p:nvPr/>
        </p:nvSpPr>
        <p:spPr>
          <a:xfrm>
            <a:off x="8410215" y="2562514"/>
            <a:ext cx="279459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9" name="Shape 2545"/>
          <p:cNvSpPr/>
          <p:nvPr/>
        </p:nvSpPr>
        <p:spPr>
          <a:xfrm>
            <a:off x="8943501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Shape 2546"/>
          <p:cNvSpPr/>
          <p:nvPr/>
        </p:nvSpPr>
        <p:spPr>
          <a:xfrm>
            <a:off x="9490017" y="2493062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1" name="Shape 2547"/>
          <p:cNvSpPr/>
          <p:nvPr/>
        </p:nvSpPr>
        <p:spPr>
          <a:xfrm>
            <a:off x="1001090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2" name="Shape 2548"/>
          <p:cNvSpPr/>
          <p:nvPr/>
        </p:nvSpPr>
        <p:spPr>
          <a:xfrm>
            <a:off x="10544187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3" name="Shape 2549"/>
          <p:cNvSpPr/>
          <p:nvPr/>
        </p:nvSpPr>
        <p:spPr>
          <a:xfrm>
            <a:off x="11115506" y="2493062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4" name="Shape 2551"/>
          <p:cNvSpPr/>
          <p:nvPr/>
        </p:nvSpPr>
        <p:spPr>
          <a:xfrm>
            <a:off x="879716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5" name="Shape 2552"/>
          <p:cNvSpPr/>
          <p:nvPr/>
        </p:nvSpPr>
        <p:spPr>
          <a:xfrm>
            <a:off x="1413003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6" name="Shape 2553"/>
          <p:cNvSpPr/>
          <p:nvPr/>
        </p:nvSpPr>
        <p:spPr>
          <a:xfrm>
            <a:off x="1946289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7" name="Shape 2554"/>
          <p:cNvSpPr/>
          <p:nvPr/>
        </p:nvSpPr>
        <p:spPr>
          <a:xfrm>
            <a:off x="2479575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8" name="Shape 2555"/>
          <p:cNvSpPr/>
          <p:nvPr/>
        </p:nvSpPr>
        <p:spPr>
          <a:xfrm>
            <a:off x="3013688" y="410615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9" name="Shape 2556"/>
          <p:cNvSpPr/>
          <p:nvPr/>
        </p:nvSpPr>
        <p:spPr>
          <a:xfrm>
            <a:off x="354697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0" name="Shape 2557"/>
          <p:cNvSpPr/>
          <p:nvPr/>
        </p:nvSpPr>
        <p:spPr>
          <a:xfrm>
            <a:off x="4080261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1" name="Shape 2558"/>
          <p:cNvSpPr/>
          <p:nvPr/>
        </p:nvSpPr>
        <p:spPr>
          <a:xfrm>
            <a:off x="461354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2" name="Shape 2559"/>
          <p:cNvSpPr/>
          <p:nvPr/>
        </p:nvSpPr>
        <p:spPr>
          <a:xfrm>
            <a:off x="514683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3" name="Shape 2560"/>
          <p:cNvSpPr/>
          <p:nvPr/>
        </p:nvSpPr>
        <p:spPr>
          <a:xfrm>
            <a:off x="568012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4" name="Shape 2561"/>
          <p:cNvSpPr/>
          <p:nvPr/>
        </p:nvSpPr>
        <p:spPr>
          <a:xfrm>
            <a:off x="87971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5" name="Shape 2562"/>
          <p:cNvSpPr/>
          <p:nvPr/>
        </p:nvSpPr>
        <p:spPr>
          <a:xfrm>
            <a:off x="1413003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6" name="Shape 2563"/>
          <p:cNvSpPr/>
          <p:nvPr/>
        </p:nvSpPr>
        <p:spPr>
          <a:xfrm>
            <a:off x="1946289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7" name="Shape 2564"/>
          <p:cNvSpPr/>
          <p:nvPr/>
        </p:nvSpPr>
        <p:spPr>
          <a:xfrm>
            <a:off x="2479575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8" name="Shape 2565"/>
          <p:cNvSpPr/>
          <p:nvPr/>
        </p:nvSpPr>
        <p:spPr>
          <a:xfrm>
            <a:off x="3013688" y="4639436"/>
            <a:ext cx="277805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9" name="Shape 2566"/>
          <p:cNvSpPr/>
          <p:nvPr/>
        </p:nvSpPr>
        <p:spPr>
          <a:xfrm>
            <a:off x="3546974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0" name="Shape 2567"/>
          <p:cNvSpPr/>
          <p:nvPr/>
        </p:nvSpPr>
        <p:spPr>
          <a:xfrm>
            <a:off x="408026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1" name="Shape 2568"/>
          <p:cNvSpPr/>
          <p:nvPr/>
        </p:nvSpPr>
        <p:spPr>
          <a:xfrm>
            <a:off x="461354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2" name="Shape 2569"/>
          <p:cNvSpPr/>
          <p:nvPr/>
        </p:nvSpPr>
        <p:spPr>
          <a:xfrm>
            <a:off x="5172464" y="463943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3" name="Shape 2570"/>
          <p:cNvSpPr/>
          <p:nvPr/>
        </p:nvSpPr>
        <p:spPr>
          <a:xfrm>
            <a:off x="568012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" name="Shape 2571"/>
          <p:cNvSpPr/>
          <p:nvPr/>
        </p:nvSpPr>
        <p:spPr>
          <a:xfrm>
            <a:off x="87971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5" name="Shape 2572"/>
          <p:cNvSpPr/>
          <p:nvPr/>
        </p:nvSpPr>
        <p:spPr>
          <a:xfrm>
            <a:off x="1413003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6" name="Shape 2573"/>
          <p:cNvSpPr/>
          <p:nvPr/>
        </p:nvSpPr>
        <p:spPr>
          <a:xfrm>
            <a:off x="194628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7" name="Shape 2574"/>
          <p:cNvSpPr/>
          <p:nvPr/>
        </p:nvSpPr>
        <p:spPr>
          <a:xfrm>
            <a:off x="2479575" y="5185125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8" name="Shape 2575"/>
          <p:cNvSpPr/>
          <p:nvPr/>
        </p:nvSpPr>
        <p:spPr>
          <a:xfrm>
            <a:off x="3013688" y="5248789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9" name="Shape 2576"/>
          <p:cNvSpPr/>
          <p:nvPr/>
        </p:nvSpPr>
        <p:spPr>
          <a:xfrm>
            <a:off x="3635442" y="5172723"/>
            <a:ext cx="1016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0" name="Shape 2577"/>
          <p:cNvSpPr/>
          <p:nvPr/>
        </p:nvSpPr>
        <p:spPr>
          <a:xfrm>
            <a:off x="4080261" y="5210756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1" name="Shape 2578"/>
          <p:cNvSpPr/>
          <p:nvPr/>
        </p:nvSpPr>
        <p:spPr>
          <a:xfrm>
            <a:off x="4613547" y="5198354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Shape 2579"/>
          <p:cNvSpPr/>
          <p:nvPr/>
        </p:nvSpPr>
        <p:spPr>
          <a:xfrm>
            <a:off x="5146834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3" name="Shape 2580"/>
          <p:cNvSpPr/>
          <p:nvPr/>
        </p:nvSpPr>
        <p:spPr>
          <a:xfrm>
            <a:off x="5680120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4" name="Shape 2581"/>
          <p:cNvSpPr/>
          <p:nvPr/>
        </p:nvSpPr>
        <p:spPr>
          <a:xfrm>
            <a:off x="87971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5" name="Shape 2582"/>
          <p:cNvSpPr/>
          <p:nvPr/>
        </p:nvSpPr>
        <p:spPr>
          <a:xfrm>
            <a:off x="1413003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Shape 2583"/>
          <p:cNvSpPr/>
          <p:nvPr/>
        </p:nvSpPr>
        <p:spPr>
          <a:xfrm>
            <a:off x="1946289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7" name="Shape 2584"/>
          <p:cNvSpPr/>
          <p:nvPr/>
        </p:nvSpPr>
        <p:spPr>
          <a:xfrm>
            <a:off x="247957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Shape 2585"/>
          <p:cNvSpPr/>
          <p:nvPr/>
        </p:nvSpPr>
        <p:spPr>
          <a:xfrm>
            <a:off x="3013688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9" name="Shape 2586"/>
          <p:cNvSpPr/>
          <p:nvPr/>
        </p:nvSpPr>
        <p:spPr>
          <a:xfrm>
            <a:off x="354697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Shape 2587"/>
          <p:cNvSpPr/>
          <p:nvPr/>
        </p:nvSpPr>
        <p:spPr>
          <a:xfrm>
            <a:off x="4080261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1" name="Shape 2588"/>
          <p:cNvSpPr/>
          <p:nvPr/>
        </p:nvSpPr>
        <p:spPr>
          <a:xfrm>
            <a:off x="461354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Shape 2589"/>
          <p:cNvSpPr/>
          <p:nvPr/>
        </p:nvSpPr>
        <p:spPr>
          <a:xfrm>
            <a:off x="514683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3" name="Shape 2590"/>
          <p:cNvSpPr/>
          <p:nvPr/>
        </p:nvSpPr>
        <p:spPr>
          <a:xfrm>
            <a:off x="5680120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Shape 2591"/>
          <p:cNvSpPr/>
          <p:nvPr/>
        </p:nvSpPr>
        <p:spPr>
          <a:xfrm>
            <a:off x="623903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5" name="Shape 2592"/>
          <p:cNvSpPr/>
          <p:nvPr/>
        </p:nvSpPr>
        <p:spPr>
          <a:xfrm>
            <a:off x="68227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6" name="Shape 2593"/>
          <p:cNvSpPr/>
          <p:nvPr/>
        </p:nvSpPr>
        <p:spPr>
          <a:xfrm>
            <a:off x="7381675" y="4106150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7" name="Shape 2594"/>
          <p:cNvSpPr/>
          <p:nvPr/>
        </p:nvSpPr>
        <p:spPr>
          <a:xfrm>
            <a:off x="78901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Shape 2595"/>
          <p:cNvSpPr/>
          <p:nvPr/>
        </p:nvSpPr>
        <p:spPr>
          <a:xfrm>
            <a:off x="8397813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9" name="Shape 2596"/>
          <p:cNvSpPr/>
          <p:nvPr/>
        </p:nvSpPr>
        <p:spPr>
          <a:xfrm>
            <a:off x="8931099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0" name="Shape 2597"/>
          <p:cNvSpPr/>
          <p:nvPr/>
        </p:nvSpPr>
        <p:spPr>
          <a:xfrm>
            <a:off x="9451984" y="410615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1" name="Shape 2598"/>
          <p:cNvSpPr/>
          <p:nvPr/>
        </p:nvSpPr>
        <p:spPr>
          <a:xfrm>
            <a:off x="9997672" y="410615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2" name="Shape 2599"/>
          <p:cNvSpPr/>
          <p:nvPr/>
        </p:nvSpPr>
        <p:spPr>
          <a:xfrm>
            <a:off x="10506154" y="4182216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3" name="Shape 2600"/>
          <p:cNvSpPr/>
          <p:nvPr/>
        </p:nvSpPr>
        <p:spPr>
          <a:xfrm>
            <a:off x="1103944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" name="Shape 2601"/>
          <p:cNvSpPr/>
          <p:nvPr/>
        </p:nvSpPr>
        <p:spPr>
          <a:xfrm>
            <a:off x="623903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5" name="Shape 2602"/>
          <p:cNvSpPr/>
          <p:nvPr/>
        </p:nvSpPr>
        <p:spPr>
          <a:xfrm>
            <a:off x="6772323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6" name="Shape 2603"/>
          <p:cNvSpPr/>
          <p:nvPr/>
        </p:nvSpPr>
        <p:spPr>
          <a:xfrm>
            <a:off x="730560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7" name="Shape 2604"/>
          <p:cNvSpPr/>
          <p:nvPr/>
        </p:nvSpPr>
        <p:spPr>
          <a:xfrm>
            <a:off x="783889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8" name="Shape 2605"/>
          <p:cNvSpPr/>
          <p:nvPr/>
        </p:nvSpPr>
        <p:spPr>
          <a:xfrm>
            <a:off x="8372182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9" name="Shape 2606"/>
          <p:cNvSpPr/>
          <p:nvPr/>
        </p:nvSpPr>
        <p:spPr>
          <a:xfrm>
            <a:off x="890546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" name="Shape 2607"/>
          <p:cNvSpPr/>
          <p:nvPr/>
        </p:nvSpPr>
        <p:spPr>
          <a:xfrm>
            <a:off x="9438755" y="465183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1" name="Shape 2608"/>
          <p:cNvSpPr/>
          <p:nvPr/>
        </p:nvSpPr>
        <p:spPr>
          <a:xfrm>
            <a:off x="997204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2" name="Shape 2609"/>
          <p:cNvSpPr/>
          <p:nvPr/>
        </p:nvSpPr>
        <p:spPr>
          <a:xfrm>
            <a:off x="10506154" y="463943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3" name="Shape 2610"/>
          <p:cNvSpPr/>
          <p:nvPr/>
        </p:nvSpPr>
        <p:spPr>
          <a:xfrm>
            <a:off x="1103944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4" name="Shape 2611"/>
          <p:cNvSpPr/>
          <p:nvPr/>
        </p:nvSpPr>
        <p:spPr>
          <a:xfrm>
            <a:off x="6239037" y="5261191"/>
            <a:ext cx="279459" cy="101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5" name="Shape 2612"/>
          <p:cNvSpPr/>
          <p:nvPr/>
        </p:nvSpPr>
        <p:spPr>
          <a:xfrm>
            <a:off x="6810356" y="5172723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6" name="Shape 2613"/>
          <p:cNvSpPr/>
          <p:nvPr/>
        </p:nvSpPr>
        <p:spPr>
          <a:xfrm>
            <a:off x="730560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7" name="Shape 2614"/>
          <p:cNvSpPr/>
          <p:nvPr/>
        </p:nvSpPr>
        <p:spPr>
          <a:xfrm>
            <a:off x="783889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8" name="Shape 2615"/>
          <p:cNvSpPr/>
          <p:nvPr/>
        </p:nvSpPr>
        <p:spPr>
          <a:xfrm>
            <a:off x="8372182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9" name="Shape 2616"/>
          <p:cNvSpPr/>
          <p:nvPr/>
        </p:nvSpPr>
        <p:spPr>
          <a:xfrm>
            <a:off x="890546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0" name="Shape 2617"/>
          <p:cNvSpPr/>
          <p:nvPr/>
        </p:nvSpPr>
        <p:spPr>
          <a:xfrm>
            <a:off x="9438755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1" name="Shape 2618"/>
          <p:cNvSpPr/>
          <p:nvPr/>
        </p:nvSpPr>
        <p:spPr>
          <a:xfrm>
            <a:off x="9972041" y="5217370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2" name="Shape 2619"/>
          <p:cNvSpPr/>
          <p:nvPr/>
        </p:nvSpPr>
        <p:spPr>
          <a:xfrm>
            <a:off x="10568991" y="5172723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3" name="Shape 2620"/>
          <p:cNvSpPr/>
          <p:nvPr/>
        </p:nvSpPr>
        <p:spPr>
          <a:xfrm>
            <a:off x="11077473" y="5172723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4" name="Shape 2621"/>
          <p:cNvSpPr/>
          <p:nvPr/>
        </p:nvSpPr>
        <p:spPr>
          <a:xfrm>
            <a:off x="623903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5" name="Shape 2622"/>
          <p:cNvSpPr/>
          <p:nvPr/>
        </p:nvSpPr>
        <p:spPr>
          <a:xfrm>
            <a:off x="6810356" y="5706009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6" name="Shape 2623"/>
          <p:cNvSpPr/>
          <p:nvPr/>
        </p:nvSpPr>
        <p:spPr>
          <a:xfrm>
            <a:off x="7381675" y="5706009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7" name="Shape 2624"/>
          <p:cNvSpPr/>
          <p:nvPr/>
        </p:nvSpPr>
        <p:spPr>
          <a:xfrm>
            <a:off x="783889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8" name="Shape 2625"/>
          <p:cNvSpPr/>
          <p:nvPr/>
        </p:nvSpPr>
        <p:spPr>
          <a:xfrm>
            <a:off x="8372182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9" name="Shape 2626"/>
          <p:cNvSpPr/>
          <p:nvPr/>
        </p:nvSpPr>
        <p:spPr>
          <a:xfrm>
            <a:off x="8905469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0" name="Shape 2627"/>
          <p:cNvSpPr/>
          <p:nvPr/>
        </p:nvSpPr>
        <p:spPr>
          <a:xfrm>
            <a:off x="943875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1" name="Shape 2628"/>
          <p:cNvSpPr/>
          <p:nvPr/>
        </p:nvSpPr>
        <p:spPr>
          <a:xfrm>
            <a:off x="9972041" y="573164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2" name="Shape 2629"/>
          <p:cNvSpPr/>
          <p:nvPr/>
        </p:nvSpPr>
        <p:spPr>
          <a:xfrm>
            <a:off x="10506154" y="5718411"/>
            <a:ext cx="278632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3" name="Shape 2630"/>
          <p:cNvSpPr/>
          <p:nvPr/>
        </p:nvSpPr>
        <p:spPr>
          <a:xfrm>
            <a:off x="11039440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7788952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633"/>
          <p:cNvSpPr/>
          <p:nvPr/>
        </p:nvSpPr>
        <p:spPr>
          <a:xfrm>
            <a:off x="879716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" name="Shape 2634"/>
          <p:cNvSpPr/>
          <p:nvPr/>
        </p:nvSpPr>
        <p:spPr>
          <a:xfrm>
            <a:off x="141300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" name="Shape 2635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" name="Shape 2636"/>
          <p:cNvSpPr/>
          <p:nvPr/>
        </p:nvSpPr>
        <p:spPr>
          <a:xfrm>
            <a:off x="247957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" name="Shape 2637"/>
          <p:cNvSpPr/>
          <p:nvPr/>
        </p:nvSpPr>
        <p:spPr>
          <a:xfrm>
            <a:off x="3013688" y="142649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" name="Shape 2638"/>
          <p:cNvSpPr/>
          <p:nvPr/>
        </p:nvSpPr>
        <p:spPr>
          <a:xfrm>
            <a:off x="3546974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" name="Shape 2639"/>
          <p:cNvSpPr/>
          <p:nvPr/>
        </p:nvSpPr>
        <p:spPr>
          <a:xfrm>
            <a:off x="408026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" name="Shape 2640"/>
          <p:cNvSpPr/>
          <p:nvPr/>
        </p:nvSpPr>
        <p:spPr>
          <a:xfrm>
            <a:off x="461354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" name="Shape 2641"/>
          <p:cNvSpPr/>
          <p:nvPr/>
        </p:nvSpPr>
        <p:spPr>
          <a:xfrm>
            <a:off x="5146834" y="1490153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" name="Shape 2642"/>
          <p:cNvSpPr/>
          <p:nvPr/>
        </p:nvSpPr>
        <p:spPr>
          <a:xfrm>
            <a:off x="5680120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" name="Shape 2643"/>
          <p:cNvSpPr/>
          <p:nvPr/>
        </p:nvSpPr>
        <p:spPr>
          <a:xfrm>
            <a:off x="879716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" name="Shape 2644"/>
          <p:cNvSpPr/>
          <p:nvPr/>
        </p:nvSpPr>
        <p:spPr>
          <a:xfrm>
            <a:off x="1413003" y="2023440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" name="Shape 2645"/>
          <p:cNvSpPr/>
          <p:nvPr/>
        </p:nvSpPr>
        <p:spPr>
          <a:xfrm>
            <a:off x="1946289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7" name="Shape 2646"/>
          <p:cNvSpPr/>
          <p:nvPr/>
        </p:nvSpPr>
        <p:spPr>
          <a:xfrm>
            <a:off x="2479575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8" name="Shape 2647"/>
          <p:cNvSpPr/>
          <p:nvPr/>
        </p:nvSpPr>
        <p:spPr>
          <a:xfrm>
            <a:off x="3013688" y="2023440"/>
            <a:ext cx="278632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9" name="Shape 2648"/>
          <p:cNvSpPr/>
          <p:nvPr/>
        </p:nvSpPr>
        <p:spPr>
          <a:xfrm>
            <a:off x="3546974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0" name="Shape 2649"/>
          <p:cNvSpPr/>
          <p:nvPr/>
        </p:nvSpPr>
        <p:spPr>
          <a:xfrm>
            <a:off x="4080261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1" name="Shape 2650"/>
          <p:cNvSpPr/>
          <p:nvPr/>
        </p:nvSpPr>
        <p:spPr>
          <a:xfrm>
            <a:off x="4613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2" name="Shape 2651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3" name="Shape 2652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4" name="Shape 2653"/>
          <p:cNvSpPr/>
          <p:nvPr/>
        </p:nvSpPr>
        <p:spPr>
          <a:xfrm>
            <a:off x="6229115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5" name="Shape 2654"/>
          <p:cNvSpPr/>
          <p:nvPr/>
        </p:nvSpPr>
        <p:spPr>
          <a:xfrm>
            <a:off x="676240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6" name="Shape 2655"/>
          <p:cNvSpPr/>
          <p:nvPr/>
        </p:nvSpPr>
        <p:spPr>
          <a:xfrm>
            <a:off x="729568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7" name="Shape 2656"/>
          <p:cNvSpPr/>
          <p:nvPr/>
        </p:nvSpPr>
        <p:spPr>
          <a:xfrm>
            <a:off x="7828974" y="1457908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8" name="Shape 2657"/>
          <p:cNvSpPr/>
          <p:nvPr/>
        </p:nvSpPr>
        <p:spPr>
          <a:xfrm>
            <a:off x="8387891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9" name="Shape 2658"/>
          <p:cNvSpPr/>
          <p:nvPr/>
        </p:nvSpPr>
        <p:spPr>
          <a:xfrm>
            <a:off x="8908776" y="142649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0" name="Shape 2659"/>
          <p:cNvSpPr/>
          <p:nvPr/>
        </p:nvSpPr>
        <p:spPr>
          <a:xfrm>
            <a:off x="942304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1" name="Shape 2660"/>
          <p:cNvSpPr/>
          <p:nvPr/>
        </p:nvSpPr>
        <p:spPr>
          <a:xfrm>
            <a:off x="9962946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2" name="Shape 2661"/>
          <p:cNvSpPr/>
          <p:nvPr/>
        </p:nvSpPr>
        <p:spPr>
          <a:xfrm>
            <a:off x="10496233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3" name="Shape 2662"/>
          <p:cNvSpPr/>
          <p:nvPr/>
        </p:nvSpPr>
        <p:spPr>
          <a:xfrm>
            <a:off x="11029519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4" name="Shape 2663"/>
          <p:cNvSpPr/>
          <p:nvPr/>
        </p:nvSpPr>
        <p:spPr>
          <a:xfrm>
            <a:off x="6229115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5" name="Shape 2664"/>
          <p:cNvSpPr/>
          <p:nvPr/>
        </p:nvSpPr>
        <p:spPr>
          <a:xfrm>
            <a:off x="6762402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6" name="Shape 2665"/>
          <p:cNvSpPr/>
          <p:nvPr/>
        </p:nvSpPr>
        <p:spPr>
          <a:xfrm>
            <a:off x="7295688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7" name="Shape 2666"/>
          <p:cNvSpPr/>
          <p:nvPr/>
        </p:nvSpPr>
        <p:spPr>
          <a:xfrm>
            <a:off x="7828974" y="1991194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8" name="Shape 2667"/>
          <p:cNvSpPr/>
          <p:nvPr/>
        </p:nvSpPr>
        <p:spPr>
          <a:xfrm>
            <a:off x="836226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9" name="Shape 2668"/>
          <p:cNvSpPr/>
          <p:nvPr/>
        </p:nvSpPr>
        <p:spPr>
          <a:xfrm>
            <a:off x="8895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0" name="Shape 2669"/>
          <p:cNvSpPr/>
          <p:nvPr/>
        </p:nvSpPr>
        <p:spPr>
          <a:xfrm>
            <a:off x="9429660" y="1985407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1" name="Shape 2670"/>
          <p:cNvSpPr/>
          <p:nvPr/>
        </p:nvSpPr>
        <p:spPr>
          <a:xfrm>
            <a:off x="10000979" y="1959776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2" name="Shape 2671"/>
          <p:cNvSpPr/>
          <p:nvPr/>
        </p:nvSpPr>
        <p:spPr>
          <a:xfrm>
            <a:off x="10521037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3" name="Shape 2672"/>
          <p:cNvSpPr/>
          <p:nvPr/>
        </p:nvSpPr>
        <p:spPr>
          <a:xfrm>
            <a:off x="1102951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4" name="Shape 2674"/>
          <p:cNvSpPr/>
          <p:nvPr/>
        </p:nvSpPr>
        <p:spPr>
          <a:xfrm>
            <a:off x="917749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5" name="Shape 2675"/>
          <p:cNvSpPr/>
          <p:nvPr/>
        </p:nvSpPr>
        <p:spPr>
          <a:xfrm>
            <a:off x="1451036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6" name="Shape 2676"/>
          <p:cNvSpPr/>
          <p:nvPr/>
        </p:nvSpPr>
        <p:spPr>
          <a:xfrm>
            <a:off x="194628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7" name="Shape 2677"/>
          <p:cNvSpPr/>
          <p:nvPr/>
        </p:nvSpPr>
        <p:spPr>
          <a:xfrm>
            <a:off x="247957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8" name="Shape 2678"/>
          <p:cNvSpPr/>
          <p:nvPr/>
        </p:nvSpPr>
        <p:spPr>
          <a:xfrm>
            <a:off x="3013688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9" name="Shape 2679"/>
          <p:cNvSpPr/>
          <p:nvPr/>
        </p:nvSpPr>
        <p:spPr>
          <a:xfrm>
            <a:off x="3546974" y="3369471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0" name="Shape 2680"/>
          <p:cNvSpPr/>
          <p:nvPr/>
        </p:nvSpPr>
        <p:spPr>
          <a:xfrm>
            <a:off x="4080261" y="3362857"/>
            <a:ext cx="279459" cy="21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1" name="Shape 2681"/>
          <p:cNvSpPr/>
          <p:nvPr/>
        </p:nvSpPr>
        <p:spPr>
          <a:xfrm>
            <a:off x="4613547" y="3356242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2" name="Shape 2682"/>
          <p:cNvSpPr/>
          <p:nvPr/>
        </p:nvSpPr>
        <p:spPr>
          <a:xfrm>
            <a:off x="5146834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3" name="Shape 2683"/>
          <p:cNvSpPr/>
          <p:nvPr/>
        </p:nvSpPr>
        <p:spPr>
          <a:xfrm>
            <a:off x="5680120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4" name="Shape 2684"/>
          <p:cNvSpPr/>
          <p:nvPr/>
        </p:nvSpPr>
        <p:spPr>
          <a:xfrm>
            <a:off x="879716" y="388952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5" name="Shape 2685"/>
          <p:cNvSpPr/>
          <p:nvPr/>
        </p:nvSpPr>
        <p:spPr>
          <a:xfrm>
            <a:off x="141300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6" name="Shape 2686"/>
          <p:cNvSpPr/>
          <p:nvPr/>
        </p:nvSpPr>
        <p:spPr>
          <a:xfrm>
            <a:off x="194628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7" name="Shape 2687"/>
          <p:cNvSpPr/>
          <p:nvPr/>
        </p:nvSpPr>
        <p:spPr>
          <a:xfrm>
            <a:off x="247957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8" name="Shape 2688"/>
          <p:cNvSpPr/>
          <p:nvPr/>
        </p:nvSpPr>
        <p:spPr>
          <a:xfrm>
            <a:off x="3038492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9" name="Shape 2689"/>
          <p:cNvSpPr/>
          <p:nvPr/>
        </p:nvSpPr>
        <p:spPr>
          <a:xfrm>
            <a:off x="3571778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0" name="Shape 2690"/>
          <p:cNvSpPr/>
          <p:nvPr/>
        </p:nvSpPr>
        <p:spPr>
          <a:xfrm>
            <a:off x="4080261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1" name="Shape 2691"/>
          <p:cNvSpPr/>
          <p:nvPr/>
        </p:nvSpPr>
        <p:spPr>
          <a:xfrm>
            <a:off x="461354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2" name="Shape 2692"/>
          <p:cNvSpPr/>
          <p:nvPr/>
        </p:nvSpPr>
        <p:spPr>
          <a:xfrm>
            <a:off x="5146834" y="3883741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3" name="Shape 2693"/>
          <p:cNvSpPr/>
          <p:nvPr/>
        </p:nvSpPr>
        <p:spPr>
          <a:xfrm>
            <a:off x="568012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4" name="Shape 2694"/>
          <p:cNvSpPr/>
          <p:nvPr/>
        </p:nvSpPr>
        <p:spPr>
          <a:xfrm>
            <a:off x="879716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5" name="Shape 2695"/>
          <p:cNvSpPr/>
          <p:nvPr/>
        </p:nvSpPr>
        <p:spPr>
          <a:xfrm>
            <a:off x="1426232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6" name="Shape 2696"/>
          <p:cNvSpPr/>
          <p:nvPr/>
        </p:nvSpPr>
        <p:spPr>
          <a:xfrm>
            <a:off x="1971920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7" name="Shape 2697"/>
          <p:cNvSpPr/>
          <p:nvPr/>
        </p:nvSpPr>
        <p:spPr>
          <a:xfrm>
            <a:off x="247957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8" name="Shape 2698"/>
          <p:cNvSpPr/>
          <p:nvPr/>
        </p:nvSpPr>
        <p:spPr>
          <a:xfrm>
            <a:off x="3026090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9" name="Shape 2699"/>
          <p:cNvSpPr/>
          <p:nvPr/>
        </p:nvSpPr>
        <p:spPr>
          <a:xfrm>
            <a:off x="3546974" y="439801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0" name="Shape 2700"/>
          <p:cNvSpPr/>
          <p:nvPr/>
        </p:nvSpPr>
        <p:spPr>
          <a:xfrm>
            <a:off x="4080261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1" name="Shape 2701"/>
          <p:cNvSpPr/>
          <p:nvPr/>
        </p:nvSpPr>
        <p:spPr>
          <a:xfrm>
            <a:off x="4639178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2" name="Shape 2702"/>
          <p:cNvSpPr/>
          <p:nvPr/>
        </p:nvSpPr>
        <p:spPr>
          <a:xfrm>
            <a:off x="5146834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3" name="Shape 2703"/>
          <p:cNvSpPr/>
          <p:nvPr/>
        </p:nvSpPr>
        <p:spPr>
          <a:xfrm>
            <a:off x="5680120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4" name="Shape 2704"/>
          <p:cNvSpPr/>
          <p:nvPr/>
        </p:nvSpPr>
        <p:spPr>
          <a:xfrm>
            <a:off x="625143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5" name="Shape 2705"/>
          <p:cNvSpPr/>
          <p:nvPr/>
        </p:nvSpPr>
        <p:spPr>
          <a:xfrm>
            <a:off x="678472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6" name="Shape 2706"/>
          <p:cNvSpPr/>
          <p:nvPr/>
        </p:nvSpPr>
        <p:spPr>
          <a:xfrm>
            <a:off x="7318012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7" name="Shape 2707"/>
          <p:cNvSpPr/>
          <p:nvPr/>
        </p:nvSpPr>
        <p:spPr>
          <a:xfrm>
            <a:off x="7851298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8" name="Shape 2708"/>
          <p:cNvSpPr/>
          <p:nvPr/>
        </p:nvSpPr>
        <p:spPr>
          <a:xfrm>
            <a:off x="8385411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9" name="Shape 2709"/>
          <p:cNvSpPr/>
          <p:nvPr/>
        </p:nvSpPr>
        <p:spPr>
          <a:xfrm>
            <a:off x="8918697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0" name="Shape 2710"/>
          <p:cNvSpPr/>
          <p:nvPr/>
        </p:nvSpPr>
        <p:spPr>
          <a:xfrm>
            <a:off x="945198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1" name="Shape 2711"/>
          <p:cNvSpPr/>
          <p:nvPr/>
        </p:nvSpPr>
        <p:spPr>
          <a:xfrm>
            <a:off x="9985270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2" name="Shape 2712"/>
          <p:cNvSpPr/>
          <p:nvPr/>
        </p:nvSpPr>
        <p:spPr>
          <a:xfrm>
            <a:off x="10518556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3" name="Shape 2713"/>
          <p:cNvSpPr/>
          <p:nvPr/>
        </p:nvSpPr>
        <p:spPr>
          <a:xfrm>
            <a:off x="1105184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4" name="Shape 2714"/>
          <p:cNvSpPr/>
          <p:nvPr/>
        </p:nvSpPr>
        <p:spPr>
          <a:xfrm>
            <a:off x="625143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5" name="Shape 2715"/>
          <p:cNvSpPr/>
          <p:nvPr/>
        </p:nvSpPr>
        <p:spPr>
          <a:xfrm>
            <a:off x="678472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6" name="Shape 2716"/>
          <p:cNvSpPr/>
          <p:nvPr/>
        </p:nvSpPr>
        <p:spPr>
          <a:xfrm>
            <a:off x="7318012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7" name="Shape 2717"/>
          <p:cNvSpPr/>
          <p:nvPr/>
        </p:nvSpPr>
        <p:spPr>
          <a:xfrm>
            <a:off x="7851298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8" name="Shape 2718"/>
          <p:cNvSpPr/>
          <p:nvPr/>
        </p:nvSpPr>
        <p:spPr>
          <a:xfrm>
            <a:off x="8385411" y="3864724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9" name="Shape 2719"/>
          <p:cNvSpPr/>
          <p:nvPr/>
        </p:nvSpPr>
        <p:spPr>
          <a:xfrm>
            <a:off x="891869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0" name="Shape 2720"/>
          <p:cNvSpPr/>
          <p:nvPr/>
        </p:nvSpPr>
        <p:spPr>
          <a:xfrm>
            <a:off x="945198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1" name="Shape 2721"/>
          <p:cNvSpPr/>
          <p:nvPr/>
        </p:nvSpPr>
        <p:spPr>
          <a:xfrm>
            <a:off x="998527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2" name="Shape 2722"/>
          <p:cNvSpPr/>
          <p:nvPr/>
        </p:nvSpPr>
        <p:spPr>
          <a:xfrm>
            <a:off x="10518556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3" name="Shape 2723"/>
          <p:cNvSpPr/>
          <p:nvPr/>
        </p:nvSpPr>
        <p:spPr>
          <a:xfrm>
            <a:off x="1105184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4" name="Shape 2724"/>
          <p:cNvSpPr/>
          <p:nvPr/>
        </p:nvSpPr>
        <p:spPr>
          <a:xfrm>
            <a:off x="6251439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5" name="Shape 2725"/>
          <p:cNvSpPr/>
          <p:nvPr/>
        </p:nvSpPr>
        <p:spPr>
          <a:xfrm>
            <a:off x="678472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6" name="Shape 2726"/>
          <p:cNvSpPr/>
          <p:nvPr/>
        </p:nvSpPr>
        <p:spPr>
          <a:xfrm>
            <a:off x="7318012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7" name="Shape 2727"/>
          <p:cNvSpPr/>
          <p:nvPr/>
        </p:nvSpPr>
        <p:spPr>
          <a:xfrm>
            <a:off x="7851298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8" name="Shape 2728"/>
          <p:cNvSpPr/>
          <p:nvPr/>
        </p:nvSpPr>
        <p:spPr>
          <a:xfrm>
            <a:off x="8410215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9" name="Shape 2729"/>
          <p:cNvSpPr/>
          <p:nvPr/>
        </p:nvSpPr>
        <p:spPr>
          <a:xfrm>
            <a:off x="8943501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0" name="Shape 2730"/>
          <p:cNvSpPr/>
          <p:nvPr/>
        </p:nvSpPr>
        <p:spPr>
          <a:xfrm>
            <a:off x="9476787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1" name="Shape 2731"/>
          <p:cNvSpPr/>
          <p:nvPr/>
        </p:nvSpPr>
        <p:spPr>
          <a:xfrm>
            <a:off x="10010901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2" name="Shape 2732"/>
          <p:cNvSpPr/>
          <p:nvPr/>
        </p:nvSpPr>
        <p:spPr>
          <a:xfrm>
            <a:off x="10544187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3" name="Shape 2733"/>
          <p:cNvSpPr/>
          <p:nvPr/>
        </p:nvSpPr>
        <p:spPr>
          <a:xfrm>
            <a:off x="11077473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4" name="Shape 2777"/>
          <p:cNvSpPr/>
          <p:nvPr/>
        </p:nvSpPr>
        <p:spPr>
          <a:xfrm>
            <a:off x="917749" y="2508771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5" name="Shape 2778"/>
          <p:cNvSpPr/>
          <p:nvPr/>
        </p:nvSpPr>
        <p:spPr>
          <a:xfrm>
            <a:off x="1413003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6" name="Shape 2779"/>
          <p:cNvSpPr/>
          <p:nvPr/>
        </p:nvSpPr>
        <p:spPr>
          <a:xfrm>
            <a:off x="2023181" y="2508771"/>
            <a:ext cx="12650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7" name="Shape 2780"/>
          <p:cNvSpPr/>
          <p:nvPr/>
        </p:nvSpPr>
        <p:spPr>
          <a:xfrm>
            <a:off x="2479575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8" name="Shape 2781"/>
          <p:cNvSpPr/>
          <p:nvPr/>
        </p:nvSpPr>
        <p:spPr>
          <a:xfrm>
            <a:off x="3013688" y="250877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9" name="Shape 2782"/>
          <p:cNvSpPr/>
          <p:nvPr/>
        </p:nvSpPr>
        <p:spPr>
          <a:xfrm>
            <a:off x="3546974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0" name="Shape 2783"/>
          <p:cNvSpPr/>
          <p:nvPr/>
        </p:nvSpPr>
        <p:spPr>
          <a:xfrm>
            <a:off x="4080261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1" name="Shape 2784"/>
          <p:cNvSpPr/>
          <p:nvPr/>
        </p:nvSpPr>
        <p:spPr>
          <a:xfrm>
            <a:off x="4613547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2" name="Shape 2785"/>
          <p:cNvSpPr/>
          <p:nvPr/>
        </p:nvSpPr>
        <p:spPr>
          <a:xfrm>
            <a:off x="5172464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3" name="Shape 2786"/>
          <p:cNvSpPr/>
          <p:nvPr/>
        </p:nvSpPr>
        <p:spPr>
          <a:xfrm>
            <a:off x="5705751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4" name="Shape 2787"/>
          <p:cNvSpPr/>
          <p:nvPr/>
        </p:nvSpPr>
        <p:spPr>
          <a:xfrm>
            <a:off x="6251439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5" name="Shape 2788"/>
          <p:cNvSpPr/>
          <p:nvPr/>
        </p:nvSpPr>
        <p:spPr>
          <a:xfrm>
            <a:off x="6784725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6" name="Shape 2789"/>
          <p:cNvSpPr/>
          <p:nvPr/>
        </p:nvSpPr>
        <p:spPr>
          <a:xfrm>
            <a:off x="7318012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7" name="Shape 2790"/>
          <p:cNvSpPr/>
          <p:nvPr/>
        </p:nvSpPr>
        <p:spPr>
          <a:xfrm>
            <a:off x="7851298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8" name="Shape 2791"/>
          <p:cNvSpPr/>
          <p:nvPr/>
        </p:nvSpPr>
        <p:spPr>
          <a:xfrm>
            <a:off x="8423444" y="2502984"/>
            <a:ext cx="202566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9" name="Shape 2792"/>
          <p:cNvSpPr/>
          <p:nvPr/>
        </p:nvSpPr>
        <p:spPr>
          <a:xfrm>
            <a:off x="8943501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0" name="Shape 2793"/>
          <p:cNvSpPr/>
          <p:nvPr/>
        </p:nvSpPr>
        <p:spPr>
          <a:xfrm>
            <a:off x="9476787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1" name="Shape 2794"/>
          <p:cNvSpPr/>
          <p:nvPr/>
        </p:nvSpPr>
        <p:spPr>
          <a:xfrm>
            <a:off x="9985270" y="252778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2" name="Shape 2795"/>
          <p:cNvSpPr/>
          <p:nvPr/>
        </p:nvSpPr>
        <p:spPr>
          <a:xfrm>
            <a:off x="10518556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3" name="Shape 2796"/>
          <p:cNvSpPr/>
          <p:nvPr/>
        </p:nvSpPr>
        <p:spPr>
          <a:xfrm>
            <a:off x="11051843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4" name="Shape 2736"/>
          <p:cNvSpPr/>
          <p:nvPr/>
        </p:nvSpPr>
        <p:spPr>
          <a:xfrm>
            <a:off x="87971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5" name="Shape 2737"/>
          <p:cNvSpPr/>
          <p:nvPr/>
        </p:nvSpPr>
        <p:spPr>
          <a:xfrm>
            <a:off x="1413003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6" name="Shape 2738"/>
          <p:cNvSpPr/>
          <p:nvPr/>
        </p:nvSpPr>
        <p:spPr>
          <a:xfrm>
            <a:off x="2016567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7" name="Shape 2739"/>
          <p:cNvSpPr/>
          <p:nvPr/>
        </p:nvSpPr>
        <p:spPr>
          <a:xfrm>
            <a:off x="2549853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8" name="Shape 2740"/>
          <p:cNvSpPr/>
          <p:nvPr/>
        </p:nvSpPr>
        <p:spPr>
          <a:xfrm>
            <a:off x="3013688" y="5223984"/>
            <a:ext cx="278632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9" name="Shape 2741"/>
          <p:cNvSpPr/>
          <p:nvPr/>
        </p:nvSpPr>
        <p:spPr>
          <a:xfrm>
            <a:off x="3546974" y="5223984"/>
            <a:ext cx="279459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0" name="Shape 2742"/>
          <p:cNvSpPr/>
          <p:nvPr/>
        </p:nvSpPr>
        <p:spPr>
          <a:xfrm>
            <a:off x="4092663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1" name="Shape 2743"/>
          <p:cNvSpPr/>
          <p:nvPr/>
        </p:nvSpPr>
        <p:spPr>
          <a:xfrm>
            <a:off x="4625950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2" name="Shape 2744"/>
          <p:cNvSpPr/>
          <p:nvPr/>
        </p:nvSpPr>
        <p:spPr>
          <a:xfrm>
            <a:off x="5222900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3" name="Shape 2745"/>
          <p:cNvSpPr/>
          <p:nvPr/>
        </p:nvSpPr>
        <p:spPr>
          <a:xfrm>
            <a:off x="5756186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4" name="Shape 2746"/>
          <p:cNvSpPr/>
          <p:nvPr/>
        </p:nvSpPr>
        <p:spPr>
          <a:xfrm>
            <a:off x="87971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5" name="Shape 2747"/>
          <p:cNvSpPr/>
          <p:nvPr/>
        </p:nvSpPr>
        <p:spPr>
          <a:xfrm>
            <a:off x="1413003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6" name="Shape 2748"/>
          <p:cNvSpPr/>
          <p:nvPr/>
        </p:nvSpPr>
        <p:spPr>
          <a:xfrm>
            <a:off x="194628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7" name="Shape 2749"/>
          <p:cNvSpPr/>
          <p:nvPr/>
        </p:nvSpPr>
        <p:spPr>
          <a:xfrm>
            <a:off x="247957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8" name="Shape 2750"/>
          <p:cNvSpPr/>
          <p:nvPr/>
        </p:nvSpPr>
        <p:spPr>
          <a:xfrm>
            <a:off x="3013688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9" name="Shape 2751"/>
          <p:cNvSpPr/>
          <p:nvPr/>
        </p:nvSpPr>
        <p:spPr>
          <a:xfrm>
            <a:off x="3546974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0" name="Shape 2752"/>
          <p:cNvSpPr/>
          <p:nvPr/>
        </p:nvSpPr>
        <p:spPr>
          <a:xfrm>
            <a:off x="4080261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1" name="Shape 2753"/>
          <p:cNvSpPr/>
          <p:nvPr/>
        </p:nvSpPr>
        <p:spPr>
          <a:xfrm>
            <a:off x="4677211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2" name="Shape 2754"/>
          <p:cNvSpPr/>
          <p:nvPr/>
        </p:nvSpPr>
        <p:spPr>
          <a:xfrm>
            <a:off x="5210497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3" name="Shape 2755"/>
          <p:cNvSpPr/>
          <p:nvPr/>
        </p:nvSpPr>
        <p:spPr>
          <a:xfrm>
            <a:off x="5680120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4" name="Shape 2756"/>
          <p:cNvSpPr/>
          <p:nvPr/>
        </p:nvSpPr>
        <p:spPr>
          <a:xfrm>
            <a:off x="621340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5" name="Shape 2757"/>
          <p:cNvSpPr/>
          <p:nvPr/>
        </p:nvSpPr>
        <p:spPr>
          <a:xfrm>
            <a:off x="6746692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6" name="Shape 2758"/>
          <p:cNvSpPr/>
          <p:nvPr/>
        </p:nvSpPr>
        <p:spPr>
          <a:xfrm>
            <a:off x="7279979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7" name="Shape 2759"/>
          <p:cNvSpPr/>
          <p:nvPr/>
        </p:nvSpPr>
        <p:spPr>
          <a:xfrm>
            <a:off x="7813265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8" name="Shape 2760"/>
          <p:cNvSpPr/>
          <p:nvPr/>
        </p:nvSpPr>
        <p:spPr>
          <a:xfrm>
            <a:off x="8391199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9" name="Shape 2761"/>
          <p:cNvSpPr/>
          <p:nvPr/>
        </p:nvSpPr>
        <p:spPr>
          <a:xfrm>
            <a:off x="8924485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0" name="Shape 2762"/>
          <p:cNvSpPr/>
          <p:nvPr/>
        </p:nvSpPr>
        <p:spPr>
          <a:xfrm>
            <a:off x="9413951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1" name="Shape 2763"/>
          <p:cNvSpPr/>
          <p:nvPr/>
        </p:nvSpPr>
        <p:spPr>
          <a:xfrm>
            <a:off x="9947237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2" name="Shape 2764"/>
          <p:cNvSpPr/>
          <p:nvPr/>
        </p:nvSpPr>
        <p:spPr>
          <a:xfrm>
            <a:off x="10518556" y="5153706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3" name="Shape 2765"/>
          <p:cNvSpPr/>
          <p:nvPr/>
        </p:nvSpPr>
        <p:spPr>
          <a:xfrm>
            <a:off x="11013810" y="519173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4" name="Shape 2766"/>
          <p:cNvSpPr/>
          <p:nvPr/>
        </p:nvSpPr>
        <p:spPr>
          <a:xfrm>
            <a:off x="621340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5" name="Shape 2767"/>
          <p:cNvSpPr/>
          <p:nvPr/>
        </p:nvSpPr>
        <p:spPr>
          <a:xfrm>
            <a:off x="6746692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6" name="Shape 2768"/>
          <p:cNvSpPr/>
          <p:nvPr/>
        </p:nvSpPr>
        <p:spPr>
          <a:xfrm>
            <a:off x="727997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7" name="Shape 2769"/>
          <p:cNvSpPr/>
          <p:nvPr/>
        </p:nvSpPr>
        <p:spPr>
          <a:xfrm>
            <a:off x="781326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8" name="Shape 2770"/>
          <p:cNvSpPr/>
          <p:nvPr/>
        </p:nvSpPr>
        <p:spPr>
          <a:xfrm>
            <a:off x="83465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9" name="Shape 2771"/>
          <p:cNvSpPr/>
          <p:nvPr/>
        </p:nvSpPr>
        <p:spPr>
          <a:xfrm>
            <a:off x="8880665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0" name="Shape 2772"/>
          <p:cNvSpPr/>
          <p:nvPr/>
        </p:nvSpPr>
        <p:spPr>
          <a:xfrm>
            <a:off x="94139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1" name="Shape 2773"/>
          <p:cNvSpPr/>
          <p:nvPr/>
        </p:nvSpPr>
        <p:spPr>
          <a:xfrm>
            <a:off x="9947237" y="573825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2" name="Shape 2774"/>
          <p:cNvSpPr/>
          <p:nvPr/>
        </p:nvSpPr>
        <p:spPr>
          <a:xfrm>
            <a:off x="10480523" y="5725025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3" name="Shape 2775"/>
          <p:cNvSpPr/>
          <p:nvPr/>
        </p:nvSpPr>
        <p:spPr>
          <a:xfrm>
            <a:off x="11013810" y="5712623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1376585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快速生成代码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快速生成 </a:t>
            </a:r>
            <a:r>
              <a:rPr lang="en-US" altLang="zh-CN"/>
              <a:t>CSS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7770090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生成 </a:t>
            </a:r>
            <a:r>
              <a:rPr lang="en-US" altLang="zh-CN"/>
              <a:t>CSS </a:t>
            </a:r>
            <a:r>
              <a:rPr lang="zh-CN" altLang="en-US"/>
              <a:t>常见语法：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892D7-0881-43B8-B9C2-120E09E9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95" y="2593986"/>
            <a:ext cx="7635902" cy="1097375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1A94ECAB-37BC-4FD8-8DD2-ADE4331C9145}"/>
              </a:ext>
            </a:extLst>
          </p:cNvPr>
          <p:cNvSpPr txBox="1">
            <a:spLocks/>
          </p:cNvSpPr>
          <p:nvPr/>
        </p:nvSpPr>
        <p:spPr>
          <a:xfrm>
            <a:off x="838201" y="3813040"/>
            <a:ext cx="7770090" cy="51719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单位：默认为 </a:t>
            </a:r>
            <a:r>
              <a:rPr lang="en-US" altLang="zh-CN"/>
              <a:t>px</a:t>
            </a:r>
            <a:r>
              <a:rPr lang="zh-CN" altLang="en-US"/>
              <a:t>，可以直接指定其他单位，如： </a:t>
            </a:r>
            <a:r>
              <a:rPr lang="en-US" altLang="zh-CN"/>
              <a:t>lh26em</a:t>
            </a:r>
          </a:p>
        </p:txBody>
      </p:sp>
    </p:spTree>
    <p:extLst>
      <p:ext uri="{BB962C8B-B14F-4D97-AF65-F5344CB8AC3E}">
        <p14:creationId xmlns:p14="http://schemas.microsoft.com/office/powerpoint/2010/main" val="3721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Emmet </a:t>
            </a:r>
            <a:r>
              <a:rPr lang="zh-CN" altLang="en-US"/>
              <a:t>快速生成代码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目标：能通过 </a:t>
            </a:r>
            <a:r>
              <a:rPr lang="en-US" altLang="zh-CN"/>
              <a:t>emmet</a:t>
            </a:r>
            <a:r>
              <a:rPr lang="zh-CN" altLang="en-US"/>
              <a:t>语法 快速生成 </a:t>
            </a:r>
            <a:r>
              <a:rPr lang="en-US" altLang="zh-CN"/>
              <a:t>html </a:t>
            </a:r>
            <a:r>
              <a:rPr lang="zh-CN" altLang="en-US"/>
              <a:t>和 </a:t>
            </a:r>
            <a:r>
              <a:rPr lang="en-US" altLang="zh-CN"/>
              <a:t>css 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266700">
              <a:tabLst>
                <a:tab pos="92075" algn="l"/>
              </a:tabLst>
            </a:pPr>
            <a:r>
              <a:rPr lang="zh-CN" altLang="en-US"/>
              <a:t>快速生成 </a:t>
            </a:r>
            <a:r>
              <a:rPr lang="en-US" altLang="zh-CN"/>
              <a:t>HTML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快速生成 </a:t>
            </a:r>
            <a:r>
              <a:rPr lang="en-US" altLang="zh-CN"/>
              <a:t>CSS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6EA7982-3FF9-466F-86FA-6B5BF353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75" y="1989138"/>
            <a:ext cx="5014752" cy="27743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AE1CF0-C048-46B9-ADA7-BF3BC778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9" y="5063906"/>
            <a:ext cx="7635902" cy="109737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79714F6-DCC5-4ACD-813C-636423203109}"/>
              </a:ext>
            </a:extLst>
          </p:cNvPr>
          <p:cNvGrpSpPr/>
          <p:nvPr/>
        </p:nvGrpSpPr>
        <p:grpSpPr>
          <a:xfrm>
            <a:off x="2168753" y="6203058"/>
            <a:ext cx="5406249" cy="517191"/>
            <a:chOff x="2094862" y="6250490"/>
            <a:chExt cx="5406249" cy="517191"/>
          </a:xfrm>
        </p:grpSpPr>
        <p:sp>
          <p:nvSpPr>
            <p:cNvPr id="11" name="文本占位符 3">
              <a:extLst>
                <a:ext uri="{FF2B5EF4-FFF2-40B4-BE49-F238E27FC236}">
                  <a16:creationId xmlns:a16="http://schemas.microsoft.com/office/drawing/2014/main" id="{B175484C-2065-4451-8A20-28291DBAA3BF}"/>
                </a:ext>
              </a:extLst>
            </p:cNvPr>
            <p:cNvSpPr txBox="1">
              <a:spLocks/>
            </p:cNvSpPr>
            <p:nvPr/>
          </p:nvSpPr>
          <p:spPr>
            <a:xfrm>
              <a:off x="2374321" y="6250490"/>
              <a:ext cx="5126790" cy="517191"/>
            </a:xfrm>
            <a:prstGeom prst="rect">
              <a:avLst/>
            </a:prstGeom>
          </p:spPr>
          <p:txBody>
            <a:bodyPr/>
            <a:lstStyle>
              <a:lvl1pPr marL="360000" indent="-36000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04040"/>
                </a:buClr>
                <a:buSzPct val="85000"/>
                <a:buFont typeface="+mj-lt"/>
                <a:buAutoNum type="arabicPeriod"/>
                <a:tabLst/>
                <a:defRPr sz="1600" kern="120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1pPr>
              <a:lvl2pPr marL="720000" indent="-360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lang="en-US" altLang="zh-CN" sz="1600" b="0" kern="1200" dirty="0">
                  <a:solidFill>
                    <a:srgbClr val="404040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defRPr>
              </a:lvl2pPr>
              <a:lvl3pPr marL="1079500" indent="-358775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+mj-lt"/>
                <a:buAutoNum type="arabicPeriod"/>
                <a:tabLst/>
                <a:defRPr sz="1600" b="0" kern="12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 b="1">
                  <a:solidFill>
                    <a:srgbClr val="C00000"/>
                  </a:solidFill>
                </a:rPr>
                <a:t>长度单位：默认为 </a:t>
              </a:r>
              <a:r>
                <a:rPr lang="en-US" altLang="zh-CN" sz="1400" b="1">
                  <a:solidFill>
                    <a:srgbClr val="C00000"/>
                  </a:solidFill>
                </a:rPr>
                <a:t>px</a:t>
              </a:r>
              <a:r>
                <a:rPr lang="zh-CN" altLang="en-US" sz="1400" b="1">
                  <a:solidFill>
                    <a:srgbClr val="C00000"/>
                  </a:solidFill>
                </a:rPr>
                <a:t>，可以直接指定其他单位，如： </a:t>
              </a:r>
              <a:r>
                <a:rPr lang="en-US" altLang="zh-CN" sz="1400" b="1">
                  <a:solidFill>
                    <a:srgbClr val="C00000"/>
                  </a:solidFill>
                </a:rPr>
                <a:t>lh26em</a:t>
              </a:r>
            </a:p>
          </p:txBody>
        </p:sp>
        <p:sp>
          <p:nvSpPr>
            <p:cNvPr id="12" name="Shape 2399">
              <a:extLst>
                <a:ext uri="{FF2B5EF4-FFF2-40B4-BE49-F238E27FC236}">
                  <a16:creationId xmlns:a16="http://schemas.microsoft.com/office/drawing/2014/main" id="{4D6947C3-1502-4301-9D7F-C150BD929105}"/>
                </a:ext>
              </a:extLst>
            </p:cNvPr>
            <p:cNvSpPr/>
            <p:nvPr/>
          </p:nvSpPr>
          <p:spPr>
            <a:xfrm>
              <a:off x="2094862" y="632192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37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56744</TotalTime>
  <Words>4396</Words>
  <Application>Microsoft Office PowerPoint</Application>
  <PresentationFormat>宽屏</PresentationFormat>
  <Paragraphs>712</Paragraphs>
  <Slides>79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79</vt:i4>
      </vt:variant>
    </vt:vector>
  </HeadingPairs>
  <TitlesOfParts>
    <vt:vector size="95" baseType="lpstr">
      <vt:lpstr>Alibaba PuHuiTi</vt:lpstr>
      <vt:lpstr>Fira Code,Consolas,  Courier New</vt:lpstr>
      <vt:lpstr>阿里巴巴普惠体</vt:lpstr>
      <vt:lpstr>等线</vt:lpstr>
      <vt:lpstr>黑体</vt:lpstr>
      <vt:lpstr>微软雅黑</vt:lpstr>
      <vt:lpstr>Arial</vt:lpstr>
      <vt:lpstr>Calibri</vt:lpstr>
      <vt:lpstr>Courier New</vt:lpstr>
      <vt:lpstr>Segoe UI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Day04 组合选择器与浮动</vt:lpstr>
      <vt:lpstr>PowerPoint 演示文稿</vt:lpstr>
      <vt:lpstr>PowerPoint 演示文稿</vt:lpstr>
      <vt:lpstr>PowerPoint 演示文稿</vt:lpstr>
      <vt:lpstr>Emmet 快速生成代码</vt:lpstr>
      <vt:lpstr>Emmet 快速生成代码</vt:lpstr>
      <vt:lpstr>Emmet 快速生成代码</vt:lpstr>
      <vt:lpstr>Emmet 快速生成代码</vt:lpstr>
      <vt:lpstr>Emmet 快速生成代码.小结</vt:lpstr>
      <vt:lpstr>PowerPoint 演示文稿</vt:lpstr>
      <vt:lpstr>组合选择器</vt:lpstr>
      <vt:lpstr>组合选择器</vt:lpstr>
      <vt:lpstr>组合选择器</vt:lpstr>
      <vt:lpstr>组合选择器</vt:lpstr>
      <vt:lpstr>组合选择器</vt:lpstr>
      <vt:lpstr>组合选择器</vt:lpstr>
      <vt:lpstr>组合选择器</vt:lpstr>
      <vt:lpstr>组合选择器</vt:lpstr>
      <vt:lpstr>组合选择器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文档流与元素类型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浮动</vt:lpstr>
      <vt:lpstr>综合案例</vt:lpstr>
      <vt:lpstr>综合案例</vt:lpstr>
      <vt:lpstr>综合案例</vt:lpstr>
      <vt:lpstr>综合案例</vt:lpstr>
      <vt:lpstr>浮动</vt:lpstr>
      <vt:lpstr>HTML 标签 上</vt:lpstr>
      <vt:lpstr>PowerPoint 演示文稿</vt:lpstr>
      <vt:lpstr>PowerPoint 演示文稿</vt:lpstr>
      <vt:lpstr>伪类选择器</vt:lpstr>
      <vt:lpstr>PowerPoint 演示文稿</vt:lpstr>
      <vt:lpstr>PowerPoint 演示文稿</vt:lpstr>
      <vt:lpstr>图标素材 – 请自行取用、改色、放大</vt:lpstr>
      <vt:lpstr>图标素材 – 请自行取用、改色、放大</vt:lpstr>
      <vt:lpstr>图标素材 – 请自行取用、改色、放大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james zou</cp:lastModifiedBy>
  <cp:revision>2072</cp:revision>
  <dcterms:created xsi:type="dcterms:W3CDTF">2020-03-31T02:23:27Z</dcterms:created>
  <dcterms:modified xsi:type="dcterms:W3CDTF">2020-06-12T09:38:10Z</dcterms:modified>
</cp:coreProperties>
</file>